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9" r:id="rId5"/>
    <p:sldId id="273" r:id="rId6"/>
    <p:sldId id="271" r:id="rId7"/>
    <p:sldId id="260" r:id="rId8"/>
    <p:sldId id="261" r:id="rId9"/>
    <p:sldId id="263" r:id="rId10"/>
    <p:sldId id="270" r:id="rId11"/>
    <p:sldId id="266" r:id="rId12"/>
    <p:sldId id="267" r:id="rId13"/>
    <p:sldId id="268" r:id="rId14"/>
    <p:sldId id="269" r:id="rId15"/>
    <p:sldId id="264" r:id="rId16"/>
    <p:sldId id="265" r:id="rId17"/>
    <p:sldId id="277" r:id="rId18"/>
    <p:sldId id="278" r:id="rId19"/>
    <p:sldId id="279" r:id="rId20"/>
    <p:sldId id="280" r:id="rId21"/>
    <p:sldId id="281" r:id="rId22"/>
    <p:sldId id="282" r:id="rId23"/>
    <p:sldId id="283" r:id="rId24"/>
    <p:sldId id="276" r:id="rId25"/>
    <p:sldId id="285" r:id="rId26"/>
    <p:sldId id="275" r:id="rId27"/>
    <p:sldId id="286" r:id="rId28"/>
    <p:sldId id="287" r:id="rId29"/>
    <p:sldId id="288" r:id="rId30"/>
    <p:sldId id="274" r:id="rId31"/>
    <p:sldId id="289" r:id="rId32"/>
    <p:sldId id="290" r:id="rId33"/>
    <p:sldId id="27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718" autoAdjust="0"/>
  </p:normalViewPr>
  <p:slideViewPr>
    <p:cSldViewPr>
      <p:cViewPr varScale="1">
        <p:scale>
          <a:sx n="71" d="100"/>
          <a:sy n="71" d="100"/>
        </p:scale>
        <p:origin x="-677" y="-82"/>
      </p:cViewPr>
      <p:guideLst>
        <p:guide orient="horz" pos="2160"/>
        <p:guide pos="2880"/>
      </p:guideLst>
    </p:cSldViewPr>
  </p:slideViewPr>
  <p:outlineViewPr>
    <p:cViewPr>
      <p:scale>
        <a:sx n="33" d="100"/>
        <a:sy n="33" d="100"/>
      </p:scale>
      <p:origin x="0" y="6150"/>
    </p:cViewPr>
  </p:outlineViewPr>
  <p:notesTextViewPr>
    <p:cViewPr>
      <p:scale>
        <a:sx n="100" d="100"/>
        <a:sy n="100" d="100"/>
      </p:scale>
      <p:origin x="0" y="0"/>
    </p:cViewPr>
  </p:notesTextViewPr>
  <p:sorterViewPr>
    <p:cViewPr>
      <p:scale>
        <a:sx n="66" d="100"/>
        <a:sy n="66" d="100"/>
      </p:scale>
      <p:origin x="0" y="3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Amount</a:t>
            </a:r>
            <a:r>
              <a:rPr lang="en-US" baseline="0" dirty="0" smtClean="0"/>
              <a:t> euro 2.000.000</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Foglio1!$B$1</c:f>
              <c:strCache>
                <c:ptCount val="1"/>
                <c:pt idx="0">
                  <c:v>resorces</c:v>
                </c:pt>
              </c:strCache>
            </c:strRef>
          </c:tx>
          <c:explosion val="25"/>
          <c:dLbls>
            <c:showLegendKey val="0"/>
            <c:showVal val="0"/>
            <c:showCatName val="0"/>
            <c:showSerName val="0"/>
            <c:showPercent val="1"/>
            <c:showBubbleSize val="0"/>
            <c:showLeaderLines val="1"/>
          </c:dLbls>
          <c:cat>
            <c:strRef>
              <c:f>Foglio1!$A$2:$A$4</c:f>
              <c:strCache>
                <c:ptCount val="3"/>
                <c:pt idx="0">
                  <c:v>special fund for volunteering</c:v>
                </c:pt>
                <c:pt idx="1">
                  <c:v>national projects</c:v>
                </c:pt>
                <c:pt idx="2">
                  <c:v>European projects</c:v>
                </c:pt>
              </c:strCache>
            </c:strRef>
          </c:cat>
          <c:val>
            <c:numRef>
              <c:f>Foglio1!$B$2:$B$4</c:f>
              <c:numCache>
                <c:formatCode>"€"\ #,##0</c:formatCode>
                <c:ptCount val="3"/>
                <c:pt idx="0">
                  <c:v>1400000</c:v>
                </c:pt>
                <c:pt idx="1">
                  <c:v>300000</c:v>
                </c:pt>
                <c:pt idx="2">
                  <c:v>300000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8099978127734127"/>
          <c:y val="0.28036794931282244"/>
          <c:w val="0.33661154855643044"/>
          <c:h val="0.62860172399145264"/>
        </c:manualLayout>
      </c:layout>
      <c:pieChart>
        <c:varyColors val="1"/>
        <c:ser>
          <c:idx val="0"/>
          <c:order val="0"/>
          <c:tx>
            <c:strRef>
              <c:f>Foglio1!$B$1</c:f>
              <c:strCache>
                <c:ptCount val="1"/>
                <c:pt idx="0">
                  <c:v>Colonna1</c:v>
                </c:pt>
              </c:strCache>
            </c:strRef>
          </c:tx>
          <c:dPt>
            <c:idx val="4"/>
            <c:bubble3D val="0"/>
            <c:spPr>
              <a:solidFill>
                <a:srgbClr val="F6A232"/>
              </a:solidFill>
            </c:spPr>
          </c:dPt>
          <c:dPt>
            <c:idx val="5"/>
            <c:bubble3D val="0"/>
            <c:spPr>
              <a:solidFill>
                <a:srgbClr val="00B0F0"/>
              </a:solidFill>
            </c:spPr>
          </c:dPt>
          <c:dLbls>
            <c:delete val="1"/>
          </c:dLbls>
          <c:cat>
            <c:strRef>
              <c:f>Foglio1!$A$2:$A$7</c:f>
              <c:strCache>
                <c:ptCount val="6"/>
                <c:pt idx="0">
                  <c:v>UE (Romania oltre un milione - stima)</c:v>
                </c:pt>
                <c:pt idx="1">
                  <c:v>Europa non comunitaria (Albania 498mila, Ucraina 225mila)</c:v>
                </c:pt>
                <c:pt idx="2">
                  <c:v>Africa (Marocco 513mila)</c:v>
                </c:pt>
                <c:pt idx="3">
                  <c:v>Asia (Cina 305mila)</c:v>
                </c:pt>
                <c:pt idx="4">
                  <c:v>America (Perù 108mila)</c:v>
                </c:pt>
                <c:pt idx="5">
                  <c:v>Oceania</c:v>
                </c:pt>
              </c:strCache>
            </c:strRef>
          </c:cat>
          <c:val>
            <c:numRef>
              <c:f>Foglio1!$B$2:$B$7</c:f>
              <c:numCache>
                <c:formatCode>0.0%</c:formatCode>
                <c:ptCount val="6"/>
                <c:pt idx="0">
                  <c:v>0.27400000000000002</c:v>
                </c:pt>
                <c:pt idx="1">
                  <c:v>0.22900000000000001</c:v>
                </c:pt>
                <c:pt idx="2">
                  <c:v>0.222</c:v>
                </c:pt>
                <c:pt idx="3">
                  <c:v>0.19400000000000001</c:v>
                </c:pt>
                <c:pt idx="4">
                  <c:v>8.0000000000000043E-2</c:v>
                </c:pt>
                <c:pt idx="5">
                  <c:v>1.0000000000000024E-3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4AE3D-98EA-4018-9622-F8F67006AF12}" type="doc">
      <dgm:prSet loTypeId="urn:microsoft.com/office/officeart/2005/8/layout/pyramid3" loCatId="pyramid" qsTypeId="urn:microsoft.com/office/officeart/2005/8/quickstyle/simple1" qsCatId="simple" csTypeId="urn:microsoft.com/office/officeart/2005/8/colors/colorful5" csCatId="colorful" phldr="1"/>
      <dgm:spPr/>
    </dgm:pt>
    <dgm:pt modelId="{63923334-9B76-489A-95C2-41FB2F14CC22}">
      <dgm:prSet phldrT="[Testo]" custT="1"/>
      <dgm:spPr/>
      <dgm:t>
        <a:bodyPr/>
        <a:lstStyle/>
        <a:p>
          <a:r>
            <a:rPr lang="it-IT" sz="2000" dirty="0" smtClean="0"/>
            <a:t>North 61,8%</a:t>
          </a:r>
          <a:endParaRPr lang="it-IT" sz="2000" dirty="0"/>
        </a:p>
      </dgm:t>
    </dgm:pt>
    <dgm:pt modelId="{54F07DB6-8AC9-469D-992E-3A9CB5930E1A}" type="parTrans" cxnId="{BAE0B6D5-7DC7-4A40-B5E9-8D9C3177F432}">
      <dgm:prSet/>
      <dgm:spPr/>
      <dgm:t>
        <a:bodyPr/>
        <a:lstStyle/>
        <a:p>
          <a:endParaRPr lang="it-IT"/>
        </a:p>
      </dgm:t>
    </dgm:pt>
    <dgm:pt modelId="{958C67FE-AFFC-4475-A0D7-EA68644FA55F}" type="sibTrans" cxnId="{BAE0B6D5-7DC7-4A40-B5E9-8D9C3177F432}">
      <dgm:prSet/>
      <dgm:spPr/>
      <dgm:t>
        <a:bodyPr/>
        <a:lstStyle/>
        <a:p>
          <a:endParaRPr lang="it-IT"/>
        </a:p>
      </dgm:t>
    </dgm:pt>
    <dgm:pt modelId="{385C6233-60E3-4167-AAC1-68DDE5DDA464}">
      <dgm:prSet phldrT="[Testo]" custT="1"/>
      <dgm:spPr/>
      <dgm:t>
        <a:bodyPr/>
        <a:lstStyle/>
        <a:p>
          <a:r>
            <a:rPr lang="it-IT" sz="2000" dirty="0" err="1" smtClean="0"/>
            <a:t>Centre</a:t>
          </a:r>
          <a:r>
            <a:rPr lang="it-IT" sz="2000" dirty="0" smtClean="0"/>
            <a:t> 24,2%</a:t>
          </a:r>
          <a:endParaRPr lang="it-IT" sz="2000" dirty="0"/>
        </a:p>
      </dgm:t>
    </dgm:pt>
    <dgm:pt modelId="{BF356EFF-90DB-4A8D-ABDD-F9469A5CE260}" type="parTrans" cxnId="{A8ABD594-55EE-43E8-882A-0235681B899A}">
      <dgm:prSet/>
      <dgm:spPr/>
      <dgm:t>
        <a:bodyPr/>
        <a:lstStyle/>
        <a:p>
          <a:endParaRPr lang="it-IT"/>
        </a:p>
      </dgm:t>
    </dgm:pt>
    <dgm:pt modelId="{E13E11CB-E86C-46C4-B3FB-885E0880A024}" type="sibTrans" cxnId="{A8ABD594-55EE-43E8-882A-0235681B899A}">
      <dgm:prSet/>
      <dgm:spPr/>
      <dgm:t>
        <a:bodyPr/>
        <a:lstStyle/>
        <a:p>
          <a:endParaRPr lang="it-IT"/>
        </a:p>
      </dgm:t>
    </dgm:pt>
    <dgm:pt modelId="{5636ED02-FD4A-4710-AD48-D9AED5FF3D0C}">
      <dgm:prSet phldrT="[Testo]" custT="1"/>
      <dgm:spPr/>
      <dgm:t>
        <a:bodyPr/>
        <a:lstStyle/>
        <a:p>
          <a:r>
            <a:rPr lang="it-IT" sz="2000" dirty="0" smtClean="0"/>
            <a:t>South 14,0%</a:t>
          </a:r>
        </a:p>
        <a:p>
          <a:endParaRPr lang="it-IT" sz="2000" dirty="0" smtClean="0"/>
        </a:p>
        <a:p>
          <a:endParaRPr lang="it-IT" sz="2000" dirty="0"/>
        </a:p>
      </dgm:t>
    </dgm:pt>
    <dgm:pt modelId="{F2A58919-B44C-46AF-9515-56476D619682}" type="parTrans" cxnId="{86E6FB86-4167-4B0A-8FF6-D5BBB615F191}">
      <dgm:prSet/>
      <dgm:spPr/>
      <dgm:t>
        <a:bodyPr/>
        <a:lstStyle/>
        <a:p>
          <a:endParaRPr lang="it-IT"/>
        </a:p>
      </dgm:t>
    </dgm:pt>
    <dgm:pt modelId="{5F6EAB67-884A-4143-9BA3-F09176834527}" type="sibTrans" cxnId="{86E6FB86-4167-4B0A-8FF6-D5BBB615F191}">
      <dgm:prSet/>
      <dgm:spPr/>
      <dgm:t>
        <a:bodyPr/>
        <a:lstStyle/>
        <a:p>
          <a:endParaRPr lang="it-IT"/>
        </a:p>
      </dgm:t>
    </dgm:pt>
    <dgm:pt modelId="{4FB0829A-1346-4B8C-A5FF-860BB108DEB2}" type="pres">
      <dgm:prSet presAssocID="{5154AE3D-98EA-4018-9622-F8F67006AF12}" presName="Name0" presStyleCnt="0">
        <dgm:presLayoutVars>
          <dgm:dir/>
          <dgm:animLvl val="lvl"/>
          <dgm:resizeHandles val="exact"/>
        </dgm:presLayoutVars>
      </dgm:prSet>
      <dgm:spPr/>
    </dgm:pt>
    <dgm:pt modelId="{BDE867BE-5209-4F0D-AB85-CDEA6678C147}" type="pres">
      <dgm:prSet presAssocID="{63923334-9B76-489A-95C2-41FB2F14CC22}" presName="Name8" presStyleCnt="0"/>
      <dgm:spPr/>
    </dgm:pt>
    <dgm:pt modelId="{E5573135-1F13-415F-86D7-3A73A1412061}" type="pres">
      <dgm:prSet presAssocID="{63923334-9B76-489A-95C2-41FB2F14CC22}" presName="level" presStyleLbl="node1" presStyleIdx="0" presStyleCnt="3">
        <dgm:presLayoutVars>
          <dgm:chMax val="1"/>
          <dgm:bulletEnabled val="1"/>
        </dgm:presLayoutVars>
      </dgm:prSet>
      <dgm:spPr/>
      <dgm:t>
        <a:bodyPr/>
        <a:lstStyle/>
        <a:p>
          <a:endParaRPr lang="it-IT"/>
        </a:p>
      </dgm:t>
    </dgm:pt>
    <dgm:pt modelId="{AB215796-F8EC-4B0A-80A9-39C232F25987}" type="pres">
      <dgm:prSet presAssocID="{63923334-9B76-489A-95C2-41FB2F14CC22}" presName="levelTx" presStyleLbl="revTx" presStyleIdx="0" presStyleCnt="0">
        <dgm:presLayoutVars>
          <dgm:chMax val="1"/>
          <dgm:bulletEnabled val="1"/>
        </dgm:presLayoutVars>
      </dgm:prSet>
      <dgm:spPr/>
      <dgm:t>
        <a:bodyPr/>
        <a:lstStyle/>
        <a:p>
          <a:endParaRPr lang="it-IT"/>
        </a:p>
      </dgm:t>
    </dgm:pt>
    <dgm:pt modelId="{D5B6F21E-67A9-4D62-B4E4-7390E4B6776B}" type="pres">
      <dgm:prSet presAssocID="{385C6233-60E3-4167-AAC1-68DDE5DDA464}" presName="Name8" presStyleCnt="0"/>
      <dgm:spPr/>
    </dgm:pt>
    <dgm:pt modelId="{8DCB21B6-84DD-46F8-BF02-5FF8EFDA6801}" type="pres">
      <dgm:prSet presAssocID="{385C6233-60E3-4167-AAC1-68DDE5DDA464}" presName="level" presStyleLbl="node1" presStyleIdx="1" presStyleCnt="3">
        <dgm:presLayoutVars>
          <dgm:chMax val="1"/>
          <dgm:bulletEnabled val="1"/>
        </dgm:presLayoutVars>
      </dgm:prSet>
      <dgm:spPr/>
      <dgm:t>
        <a:bodyPr/>
        <a:lstStyle/>
        <a:p>
          <a:endParaRPr lang="it-IT"/>
        </a:p>
      </dgm:t>
    </dgm:pt>
    <dgm:pt modelId="{33424ED0-7A49-4E3C-BF9E-DF93038EEB5C}" type="pres">
      <dgm:prSet presAssocID="{385C6233-60E3-4167-AAC1-68DDE5DDA464}" presName="levelTx" presStyleLbl="revTx" presStyleIdx="0" presStyleCnt="0">
        <dgm:presLayoutVars>
          <dgm:chMax val="1"/>
          <dgm:bulletEnabled val="1"/>
        </dgm:presLayoutVars>
      </dgm:prSet>
      <dgm:spPr/>
      <dgm:t>
        <a:bodyPr/>
        <a:lstStyle/>
        <a:p>
          <a:endParaRPr lang="it-IT"/>
        </a:p>
      </dgm:t>
    </dgm:pt>
    <dgm:pt modelId="{F16E661D-C7F9-49AC-848D-8FF97BC86A5B}" type="pres">
      <dgm:prSet presAssocID="{5636ED02-FD4A-4710-AD48-D9AED5FF3D0C}" presName="Name8" presStyleCnt="0"/>
      <dgm:spPr/>
    </dgm:pt>
    <dgm:pt modelId="{56258EAB-823D-4272-9AB0-7AD0F6968D01}" type="pres">
      <dgm:prSet presAssocID="{5636ED02-FD4A-4710-AD48-D9AED5FF3D0C}" presName="level" presStyleLbl="node1" presStyleIdx="2" presStyleCnt="3" custScaleY="100000">
        <dgm:presLayoutVars>
          <dgm:chMax val="1"/>
          <dgm:bulletEnabled val="1"/>
        </dgm:presLayoutVars>
      </dgm:prSet>
      <dgm:spPr/>
      <dgm:t>
        <a:bodyPr/>
        <a:lstStyle/>
        <a:p>
          <a:endParaRPr lang="it-IT"/>
        </a:p>
      </dgm:t>
    </dgm:pt>
    <dgm:pt modelId="{9DDC4DFC-2D73-4B4D-BA25-4322678621BE}" type="pres">
      <dgm:prSet presAssocID="{5636ED02-FD4A-4710-AD48-D9AED5FF3D0C}" presName="levelTx" presStyleLbl="revTx" presStyleIdx="0" presStyleCnt="0">
        <dgm:presLayoutVars>
          <dgm:chMax val="1"/>
          <dgm:bulletEnabled val="1"/>
        </dgm:presLayoutVars>
      </dgm:prSet>
      <dgm:spPr/>
      <dgm:t>
        <a:bodyPr/>
        <a:lstStyle/>
        <a:p>
          <a:endParaRPr lang="it-IT"/>
        </a:p>
      </dgm:t>
    </dgm:pt>
  </dgm:ptLst>
  <dgm:cxnLst>
    <dgm:cxn modelId="{F3D70F7F-1DA8-462A-B2E5-32EBD3F2F231}" type="presOf" srcId="{385C6233-60E3-4167-AAC1-68DDE5DDA464}" destId="{33424ED0-7A49-4E3C-BF9E-DF93038EEB5C}" srcOrd="1" destOrd="0" presId="urn:microsoft.com/office/officeart/2005/8/layout/pyramid3"/>
    <dgm:cxn modelId="{A8ABD594-55EE-43E8-882A-0235681B899A}" srcId="{5154AE3D-98EA-4018-9622-F8F67006AF12}" destId="{385C6233-60E3-4167-AAC1-68DDE5DDA464}" srcOrd="1" destOrd="0" parTransId="{BF356EFF-90DB-4A8D-ABDD-F9469A5CE260}" sibTransId="{E13E11CB-E86C-46C4-B3FB-885E0880A024}"/>
    <dgm:cxn modelId="{30639FBC-3954-46F5-9B80-CA4C8174635F}" type="presOf" srcId="{385C6233-60E3-4167-AAC1-68DDE5DDA464}" destId="{8DCB21B6-84DD-46F8-BF02-5FF8EFDA6801}" srcOrd="0" destOrd="0" presId="urn:microsoft.com/office/officeart/2005/8/layout/pyramid3"/>
    <dgm:cxn modelId="{C166A0DF-6E39-4E4E-B566-6737E45C8595}" type="presOf" srcId="{63923334-9B76-489A-95C2-41FB2F14CC22}" destId="{AB215796-F8EC-4B0A-80A9-39C232F25987}" srcOrd="1" destOrd="0" presId="urn:microsoft.com/office/officeart/2005/8/layout/pyramid3"/>
    <dgm:cxn modelId="{ABEC69DA-F24C-44C3-BBAD-8E30FB9D97E6}" type="presOf" srcId="{63923334-9B76-489A-95C2-41FB2F14CC22}" destId="{E5573135-1F13-415F-86D7-3A73A1412061}" srcOrd="0" destOrd="0" presId="urn:microsoft.com/office/officeart/2005/8/layout/pyramid3"/>
    <dgm:cxn modelId="{BAE0B6D5-7DC7-4A40-B5E9-8D9C3177F432}" srcId="{5154AE3D-98EA-4018-9622-F8F67006AF12}" destId="{63923334-9B76-489A-95C2-41FB2F14CC22}" srcOrd="0" destOrd="0" parTransId="{54F07DB6-8AC9-469D-992E-3A9CB5930E1A}" sibTransId="{958C67FE-AFFC-4475-A0D7-EA68644FA55F}"/>
    <dgm:cxn modelId="{96826940-AEFE-4DB3-84CD-F62EC2AF57A7}" type="presOf" srcId="{5636ED02-FD4A-4710-AD48-D9AED5FF3D0C}" destId="{9DDC4DFC-2D73-4B4D-BA25-4322678621BE}" srcOrd="1" destOrd="0" presId="urn:microsoft.com/office/officeart/2005/8/layout/pyramid3"/>
    <dgm:cxn modelId="{9DE7AABF-B624-450C-8FF2-D9842AAF707F}" type="presOf" srcId="{5154AE3D-98EA-4018-9622-F8F67006AF12}" destId="{4FB0829A-1346-4B8C-A5FF-860BB108DEB2}" srcOrd="0" destOrd="0" presId="urn:microsoft.com/office/officeart/2005/8/layout/pyramid3"/>
    <dgm:cxn modelId="{86E6FB86-4167-4B0A-8FF6-D5BBB615F191}" srcId="{5154AE3D-98EA-4018-9622-F8F67006AF12}" destId="{5636ED02-FD4A-4710-AD48-D9AED5FF3D0C}" srcOrd="2" destOrd="0" parTransId="{F2A58919-B44C-46AF-9515-56476D619682}" sibTransId="{5F6EAB67-884A-4143-9BA3-F09176834527}"/>
    <dgm:cxn modelId="{2AB24BF3-6CC1-4476-BA1D-7D6C4060C277}" type="presOf" srcId="{5636ED02-FD4A-4710-AD48-D9AED5FF3D0C}" destId="{56258EAB-823D-4272-9AB0-7AD0F6968D01}" srcOrd="0" destOrd="0" presId="urn:microsoft.com/office/officeart/2005/8/layout/pyramid3"/>
    <dgm:cxn modelId="{9D7EE537-A1E3-44F0-8782-A3CE22BD6A4E}" type="presParOf" srcId="{4FB0829A-1346-4B8C-A5FF-860BB108DEB2}" destId="{BDE867BE-5209-4F0D-AB85-CDEA6678C147}" srcOrd="0" destOrd="0" presId="urn:microsoft.com/office/officeart/2005/8/layout/pyramid3"/>
    <dgm:cxn modelId="{B50C31A9-E89B-4F79-A825-D9A3E9AE5427}" type="presParOf" srcId="{BDE867BE-5209-4F0D-AB85-CDEA6678C147}" destId="{E5573135-1F13-415F-86D7-3A73A1412061}" srcOrd="0" destOrd="0" presId="urn:microsoft.com/office/officeart/2005/8/layout/pyramid3"/>
    <dgm:cxn modelId="{F2A08706-56EC-4695-BD39-D076982D95E4}" type="presParOf" srcId="{BDE867BE-5209-4F0D-AB85-CDEA6678C147}" destId="{AB215796-F8EC-4B0A-80A9-39C232F25987}" srcOrd="1" destOrd="0" presId="urn:microsoft.com/office/officeart/2005/8/layout/pyramid3"/>
    <dgm:cxn modelId="{4F18A4EC-05AA-4D06-B4E0-1C6850174F01}" type="presParOf" srcId="{4FB0829A-1346-4B8C-A5FF-860BB108DEB2}" destId="{D5B6F21E-67A9-4D62-B4E4-7390E4B6776B}" srcOrd="1" destOrd="0" presId="urn:microsoft.com/office/officeart/2005/8/layout/pyramid3"/>
    <dgm:cxn modelId="{7BB75051-3071-4F9D-B229-84E7C8C5BDE9}" type="presParOf" srcId="{D5B6F21E-67A9-4D62-B4E4-7390E4B6776B}" destId="{8DCB21B6-84DD-46F8-BF02-5FF8EFDA6801}" srcOrd="0" destOrd="0" presId="urn:microsoft.com/office/officeart/2005/8/layout/pyramid3"/>
    <dgm:cxn modelId="{61691D62-E804-4497-8149-89DE3BD8519F}" type="presParOf" srcId="{D5B6F21E-67A9-4D62-B4E4-7390E4B6776B}" destId="{33424ED0-7A49-4E3C-BF9E-DF93038EEB5C}" srcOrd="1" destOrd="0" presId="urn:microsoft.com/office/officeart/2005/8/layout/pyramid3"/>
    <dgm:cxn modelId="{A582C87E-9784-4F7A-BCBD-5A296E11C136}" type="presParOf" srcId="{4FB0829A-1346-4B8C-A5FF-860BB108DEB2}" destId="{F16E661D-C7F9-49AC-848D-8FF97BC86A5B}" srcOrd="2" destOrd="0" presId="urn:microsoft.com/office/officeart/2005/8/layout/pyramid3"/>
    <dgm:cxn modelId="{EE7E82B6-D53E-4394-9C9E-4E545C7BB348}" type="presParOf" srcId="{F16E661D-C7F9-49AC-848D-8FF97BC86A5B}" destId="{56258EAB-823D-4272-9AB0-7AD0F6968D01}" srcOrd="0" destOrd="0" presId="urn:microsoft.com/office/officeart/2005/8/layout/pyramid3"/>
    <dgm:cxn modelId="{F31C8498-C50E-45E1-B879-504CF0E481EA}" type="presParOf" srcId="{F16E661D-C7F9-49AC-848D-8FF97BC86A5B}" destId="{9DDC4DFC-2D73-4B4D-BA25-4322678621B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3EE00-A716-46C7-801E-2761AB37812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it-IT"/>
        </a:p>
      </dgm:t>
    </dgm:pt>
    <dgm:pt modelId="{C7D6E288-7AB8-45F3-AD2C-7799CEFA0485}">
      <dgm:prSet phldrT="[Testo]" custT="1"/>
      <dgm:spPr>
        <a:solidFill>
          <a:srgbClr val="815C43">
            <a:alpha val="90000"/>
          </a:srgbClr>
        </a:solidFill>
        <a:ln>
          <a:noFill/>
        </a:ln>
      </dgm:spPr>
      <dgm:t>
        <a:bodyPr/>
        <a:lstStyle/>
        <a:p>
          <a:r>
            <a:rPr lang="it-IT" sz="1800" b="1" dirty="0" err="1" smtClean="0">
              <a:solidFill>
                <a:schemeClr val="bg1"/>
              </a:solidFill>
            </a:rPr>
            <a:t>Government</a:t>
          </a:r>
          <a:r>
            <a:rPr lang="it-IT" sz="1800" b="1" dirty="0" smtClean="0">
              <a:solidFill>
                <a:schemeClr val="bg1"/>
              </a:solidFill>
            </a:rPr>
            <a:t> </a:t>
          </a:r>
          <a:r>
            <a:rPr lang="it-IT" sz="1800" b="1" dirty="0" err="1" smtClean="0">
              <a:solidFill>
                <a:schemeClr val="bg1"/>
              </a:solidFill>
            </a:rPr>
            <a:t>revenue</a:t>
          </a:r>
          <a:r>
            <a:rPr lang="it-IT" sz="1200" b="1" dirty="0" err="1" smtClean="0">
              <a:solidFill>
                <a:schemeClr val="bg1"/>
              </a:solidFill>
            </a:rPr>
            <a:t>*</a:t>
          </a:r>
          <a:endParaRPr lang="it-IT" sz="1200" b="1" dirty="0">
            <a:solidFill>
              <a:schemeClr val="bg1"/>
            </a:solidFill>
          </a:endParaRPr>
        </a:p>
      </dgm:t>
    </dgm:pt>
    <dgm:pt modelId="{F37B5227-20C1-4FE6-860D-400105C914C4}" type="parTrans" cxnId="{FAED2762-B118-4D86-B57C-FF9BDFBC6135}">
      <dgm:prSet/>
      <dgm:spPr/>
      <dgm:t>
        <a:bodyPr/>
        <a:lstStyle/>
        <a:p>
          <a:endParaRPr lang="it-IT"/>
        </a:p>
      </dgm:t>
    </dgm:pt>
    <dgm:pt modelId="{A3C464C6-115C-450E-BAE6-0338721CE7E1}" type="sibTrans" cxnId="{FAED2762-B118-4D86-B57C-FF9BDFBC6135}">
      <dgm:prSet/>
      <dgm:spPr/>
      <dgm:t>
        <a:bodyPr/>
        <a:lstStyle/>
        <a:p>
          <a:endParaRPr lang="it-IT"/>
        </a:p>
      </dgm:t>
    </dgm:pt>
    <dgm:pt modelId="{8F6CA466-1712-4F1F-95D7-E12F0823F68C}">
      <dgm:prSet phldrT="[Testo]"/>
      <dgm:spPr>
        <a:solidFill>
          <a:srgbClr val="00B050"/>
        </a:solidFill>
      </dgm:spPr>
      <dgm:t>
        <a:bodyPr/>
        <a:lstStyle/>
        <a:p>
          <a:r>
            <a:rPr lang="it-IT" dirty="0" smtClean="0"/>
            <a:t>13,3 </a:t>
          </a:r>
          <a:r>
            <a:rPr lang="it-IT" dirty="0" err="1" smtClean="0"/>
            <a:t>billion</a:t>
          </a:r>
          <a:r>
            <a:rPr lang="it-IT" dirty="0" smtClean="0"/>
            <a:t> euro</a:t>
          </a:r>
          <a:endParaRPr lang="it-IT" dirty="0"/>
        </a:p>
      </dgm:t>
    </dgm:pt>
    <dgm:pt modelId="{5CDA2784-AE76-4AEF-985B-7F413E49C2F2}" type="parTrans" cxnId="{4B378051-E54E-4660-A6B1-0D35D4C7808C}">
      <dgm:prSet/>
      <dgm:spPr/>
      <dgm:t>
        <a:bodyPr/>
        <a:lstStyle/>
        <a:p>
          <a:endParaRPr lang="it-IT"/>
        </a:p>
      </dgm:t>
    </dgm:pt>
    <dgm:pt modelId="{5984014F-A709-4DE2-9031-13E9D6CFD380}" type="sibTrans" cxnId="{4B378051-E54E-4660-A6B1-0D35D4C7808C}">
      <dgm:prSet/>
      <dgm:spPr/>
      <dgm:t>
        <a:bodyPr/>
        <a:lstStyle/>
        <a:p>
          <a:endParaRPr lang="it-IT"/>
        </a:p>
      </dgm:t>
    </dgm:pt>
    <dgm:pt modelId="{BEF6236E-BF3C-4771-B9B1-72ABAF0337DF}">
      <dgm:prSet phldrT="[Testo]"/>
      <dgm:spPr>
        <a:solidFill>
          <a:srgbClr val="C00000"/>
        </a:solidFill>
      </dgm:spPr>
      <dgm:t>
        <a:bodyPr/>
        <a:lstStyle/>
        <a:p>
          <a:r>
            <a:rPr lang="it-IT" dirty="0" smtClean="0"/>
            <a:t>11,9 </a:t>
          </a:r>
          <a:r>
            <a:rPr lang="it-IT" dirty="0" err="1" smtClean="0"/>
            <a:t>billion</a:t>
          </a:r>
          <a:r>
            <a:rPr lang="it-IT" dirty="0" smtClean="0"/>
            <a:t> euro</a:t>
          </a:r>
          <a:endParaRPr lang="it-IT" dirty="0"/>
        </a:p>
      </dgm:t>
    </dgm:pt>
    <dgm:pt modelId="{91541124-8461-4A1E-8387-08C69192CC52}" type="parTrans" cxnId="{94554C92-680D-4F72-BEF6-A2E70C570002}">
      <dgm:prSet/>
      <dgm:spPr/>
      <dgm:t>
        <a:bodyPr/>
        <a:lstStyle/>
        <a:p>
          <a:endParaRPr lang="it-IT"/>
        </a:p>
      </dgm:t>
    </dgm:pt>
    <dgm:pt modelId="{4044467D-2778-4755-B3C6-5532E8FEBDC3}" type="sibTrans" cxnId="{94554C92-680D-4F72-BEF6-A2E70C570002}">
      <dgm:prSet/>
      <dgm:spPr/>
      <dgm:t>
        <a:bodyPr/>
        <a:lstStyle/>
        <a:p>
          <a:endParaRPr lang="it-IT"/>
        </a:p>
      </dgm:t>
    </dgm:pt>
    <dgm:pt modelId="{590A42F3-8B11-443D-9599-220737D795DA}">
      <dgm:prSet phldrT="[Testo]" custLinFactNeighborX="-1522" custLinFactNeighborY="181"/>
      <dgm:spPr>
        <a:solidFill>
          <a:srgbClr val="334C00"/>
        </a:solidFill>
        <a:ln>
          <a:solidFill>
            <a:srgbClr val="547E00"/>
          </a:solidFill>
        </a:ln>
      </dgm:spPr>
      <dgm:t>
        <a:bodyPr/>
        <a:lstStyle/>
        <a:p>
          <a:endParaRPr lang="it-IT" dirty="0"/>
        </a:p>
      </dgm:t>
    </dgm:pt>
    <dgm:pt modelId="{AD2B18D9-E94B-42C7-A297-F15F0717C7C5}" type="parTrans" cxnId="{41FFF6D6-D8F4-4E2A-832E-B01525950182}">
      <dgm:prSet/>
      <dgm:spPr/>
      <dgm:t>
        <a:bodyPr/>
        <a:lstStyle/>
        <a:p>
          <a:endParaRPr lang="it-IT"/>
        </a:p>
      </dgm:t>
    </dgm:pt>
    <dgm:pt modelId="{B85C8BF8-09AC-411C-A761-6500A28F450C}" type="sibTrans" cxnId="{41FFF6D6-D8F4-4E2A-832E-B01525950182}">
      <dgm:prSet/>
      <dgm:spPr/>
      <dgm:t>
        <a:bodyPr/>
        <a:lstStyle/>
        <a:p>
          <a:endParaRPr lang="it-IT"/>
        </a:p>
      </dgm:t>
    </dgm:pt>
    <dgm:pt modelId="{525EA49C-3E47-4F17-8C45-CDA35B024E62}">
      <dgm:prSet phldrT="[Testo]" custT="1"/>
      <dgm:spPr>
        <a:solidFill>
          <a:srgbClr val="815C43">
            <a:alpha val="90000"/>
          </a:srgbClr>
        </a:solidFill>
        <a:ln>
          <a:noFill/>
        </a:ln>
      </dgm:spPr>
      <dgm:t>
        <a:bodyPr/>
        <a:lstStyle/>
        <a:p>
          <a:r>
            <a:rPr lang="it-IT" sz="1800" b="1" dirty="0" err="1" smtClean="0">
              <a:solidFill>
                <a:schemeClr val="bg1"/>
              </a:solidFill>
            </a:rPr>
            <a:t>Government</a:t>
          </a:r>
          <a:r>
            <a:rPr lang="it-IT" sz="1800" b="1" dirty="0" smtClean="0">
              <a:solidFill>
                <a:schemeClr val="bg1"/>
              </a:solidFill>
            </a:rPr>
            <a:t> expenditure</a:t>
          </a:r>
          <a:r>
            <a:rPr lang="it-IT" sz="1800" b="0" dirty="0" smtClean="0">
              <a:solidFill>
                <a:schemeClr val="bg1"/>
              </a:solidFill>
            </a:rPr>
            <a:t>**</a:t>
          </a:r>
          <a:endParaRPr lang="it-IT" sz="1800" b="0" dirty="0">
            <a:solidFill>
              <a:schemeClr val="bg1"/>
            </a:solidFill>
          </a:endParaRPr>
        </a:p>
      </dgm:t>
    </dgm:pt>
    <dgm:pt modelId="{BCCF71C9-4911-49B9-B694-D349AAEACB3E}" type="sibTrans" cxnId="{7817B049-CC54-4175-89CD-561951C44D9A}">
      <dgm:prSet/>
      <dgm:spPr/>
      <dgm:t>
        <a:bodyPr/>
        <a:lstStyle/>
        <a:p>
          <a:endParaRPr lang="it-IT"/>
        </a:p>
      </dgm:t>
    </dgm:pt>
    <dgm:pt modelId="{A3EFA6EE-23BF-4DC6-A054-2225192E76D4}" type="parTrans" cxnId="{7817B049-CC54-4175-89CD-561951C44D9A}">
      <dgm:prSet/>
      <dgm:spPr/>
      <dgm:t>
        <a:bodyPr/>
        <a:lstStyle/>
        <a:p>
          <a:endParaRPr lang="it-IT"/>
        </a:p>
      </dgm:t>
    </dgm:pt>
    <dgm:pt modelId="{F38764D0-D674-4C48-BD31-64BA122D37CB}" type="pres">
      <dgm:prSet presAssocID="{EDD3EE00-A716-46C7-801E-2761AB378123}" presName="outerComposite" presStyleCnt="0">
        <dgm:presLayoutVars>
          <dgm:chMax val="2"/>
          <dgm:animLvl val="lvl"/>
          <dgm:resizeHandles val="exact"/>
        </dgm:presLayoutVars>
      </dgm:prSet>
      <dgm:spPr/>
      <dgm:t>
        <a:bodyPr/>
        <a:lstStyle/>
        <a:p>
          <a:endParaRPr lang="it-IT"/>
        </a:p>
      </dgm:t>
    </dgm:pt>
    <dgm:pt modelId="{B755D247-8E06-4F3F-8216-2CED1C4F7C0B}" type="pres">
      <dgm:prSet presAssocID="{EDD3EE00-A716-46C7-801E-2761AB378123}" presName="dummyMaxCanvas" presStyleCnt="0"/>
      <dgm:spPr/>
    </dgm:pt>
    <dgm:pt modelId="{11A846BC-D5D8-47F5-9C93-E8BC7E940E5C}" type="pres">
      <dgm:prSet presAssocID="{EDD3EE00-A716-46C7-801E-2761AB378123}" presName="parentComposite" presStyleCnt="0"/>
      <dgm:spPr/>
    </dgm:pt>
    <dgm:pt modelId="{DE794A92-2F68-4834-85F4-9C812F280F74}" type="pres">
      <dgm:prSet presAssocID="{EDD3EE00-A716-46C7-801E-2761AB378123}" presName="parent1" presStyleLbl="alignAccFollowNode1" presStyleIdx="0" presStyleCnt="4" custScaleX="130239" custScaleY="123523" custLinFactNeighborX="-7884" custLinFactNeighborY="-34602">
        <dgm:presLayoutVars>
          <dgm:chMax val="4"/>
        </dgm:presLayoutVars>
      </dgm:prSet>
      <dgm:spPr/>
      <dgm:t>
        <a:bodyPr/>
        <a:lstStyle/>
        <a:p>
          <a:endParaRPr lang="it-IT"/>
        </a:p>
      </dgm:t>
    </dgm:pt>
    <dgm:pt modelId="{813627DC-44D1-4482-B0F2-A50059E669D2}" type="pres">
      <dgm:prSet presAssocID="{EDD3EE00-A716-46C7-801E-2761AB378123}" presName="parent2" presStyleLbl="alignAccFollowNode1" presStyleIdx="1" presStyleCnt="4" custScaleX="143598" custScaleY="127293" custLinFactNeighborX="-2269" custLinFactNeighborY="-30961">
        <dgm:presLayoutVars>
          <dgm:chMax val="4"/>
        </dgm:presLayoutVars>
      </dgm:prSet>
      <dgm:spPr/>
      <dgm:t>
        <a:bodyPr/>
        <a:lstStyle/>
        <a:p>
          <a:endParaRPr lang="it-IT"/>
        </a:p>
      </dgm:t>
    </dgm:pt>
    <dgm:pt modelId="{9D856B0A-05FB-427F-9A4D-0972826DBC4A}" type="pres">
      <dgm:prSet presAssocID="{EDD3EE00-A716-46C7-801E-2761AB378123}" presName="childrenComposite" presStyleCnt="0"/>
      <dgm:spPr/>
    </dgm:pt>
    <dgm:pt modelId="{FCC8F483-62B5-4989-899F-D02C6FCA8C0E}" type="pres">
      <dgm:prSet presAssocID="{EDD3EE00-A716-46C7-801E-2761AB378123}" presName="dummyMaxCanvas_ChildArea" presStyleCnt="0"/>
      <dgm:spPr/>
    </dgm:pt>
    <dgm:pt modelId="{A1D41835-99EB-47D9-AFB2-EF2036F8ADDD}" type="pres">
      <dgm:prSet presAssocID="{EDD3EE00-A716-46C7-801E-2761AB378123}" presName="fulcrum" presStyleLbl="alignAccFollowNode1" presStyleIdx="2" presStyleCnt="4"/>
      <dgm:spPr>
        <a:solidFill>
          <a:srgbClr val="8A6348">
            <a:alpha val="90000"/>
          </a:srgbClr>
        </a:solidFill>
        <a:ln>
          <a:noFill/>
        </a:ln>
      </dgm:spPr>
      <dgm:t>
        <a:bodyPr/>
        <a:lstStyle/>
        <a:p>
          <a:endParaRPr lang="it-IT"/>
        </a:p>
      </dgm:t>
    </dgm:pt>
    <dgm:pt modelId="{E36A382C-3FC0-48B9-8E43-2547A1D67320}" type="pres">
      <dgm:prSet presAssocID="{EDD3EE00-A716-46C7-801E-2761AB378123}" presName="balance_11" presStyleLbl="alignAccFollowNode1" presStyleIdx="3" presStyleCnt="4" custAng="20791731" custScaleX="102531" custScaleY="104249">
        <dgm:presLayoutVars>
          <dgm:bulletEnabled val="1"/>
        </dgm:presLayoutVars>
      </dgm:prSet>
      <dgm:spPr>
        <a:solidFill>
          <a:srgbClr val="8A6348">
            <a:alpha val="90000"/>
          </a:srgbClr>
        </a:solidFill>
      </dgm:spPr>
      <dgm:t>
        <a:bodyPr/>
        <a:lstStyle/>
        <a:p>
          <a:endParaRPr lang="it-IT"/>
        </a:p>
      </dgm:t>
    </dgm:pt>
    <dgm:pt modelId="{0AE8BCC9-0C86-4404-9A2E-BB0681BA4E25}" type="pres">
      <dgm:prSet presAssocID="{EDD3EE00-A716-46C7-801E-2761AB378123}" presName="left_11_1" presStyleLbl="node1" presStyleIdx="0" presStyleCnt="2" custScaleY="89341" custLinFactNeighborX="-10361" custLinFactNeighborY="12166">
        <dgm:presLayoutVars>
          <dgm:bulletEnabled val="1"/>
        </dgm:presLayoutVars>
      </dgm:prSet>
      <dgm:spPr/>
      <dgm:t>
        <a:bodyPr/>
        <a:lstStyle/>
        <a:p>
          <a:endParaRPr lang="it-IT"/>
        </a:p>
      </dgm:t>
    </dgm:pt>
    <dgm:pt modelId="{F5188DC5-69F4-4069-B2D9-7E88541F24AB}" type="pres">
      <dgm:prSet presAssocID="{EDD3EE00-A716-46C7-801E-2761AB378123}" presName="right_11_1" presStyleLbl="node1" presStyleIdx="1" presStyleCnt="2" custScaleY="59073" custLinFactNeighborX="-4544" custLinFactNeighborY="2968">
        <dgm:presLayoutVars>
          <dgm:bulletEnabled val="1"/>
        </dgm:presLayoutVars>
      </dgm:prSet>
      <dgm:spPr/>
      <dgm:t>
        <a:bodyPr/>
        <a:lstStyle/>
        <a:p>
          <a:endParaRPr lang="it-IT"/>
        </a:p>
      </dgm:t>
    </dgm:pt>
  </dgm:ptLst>
  <dgm:cxnLst>
    <dgm:cxn modelId="{FAED2762-B118-4D86-B57C-FF9BDFBC6135}" srcId="{EDD3EE00-A716-46C7-801E-2761AB378123}" destId="{C7D6E288-7AB8-45F3-AD2C-7799CEFA0485}" srcOrd="0" destOrd="0" parTransId="{F37B5227-20C1-4FE6-860D-400105C914C4}" sibTransId="{A3C464C6-115C-450E-BAE6-0338721CE7E1}"/>
    <dgm:cxn modelId="{4B378051-E54E-4660-A6B1-0D35D4C7808C}" srcId="{C7D6E288-7AB8-45F3-AD2C-7799CEFA0485}" destId="{8F6CA466-1712-4F1F-95D7-E12F0823F68C}" srcOrd="0" destOrd="0" parTransId="{5CDA2784-AE76-4AEF-985B-7F413E49C2F2}" sibTransId="{5984014F-A709-4DE2-9031-13E9D6CFD380}"/>
    <dgm:cxn modelId="{41FFF6D6-D8F4-4E2A-832E-B01525950182}" srcId="{EDD3EE00-A716-46C7-801E-2761AB378123}" destId="{590A42F3-8B11-443D-9599-220737D795DA}" srcOrd="2" destOrd="0" parTransId="{AD2B18D9-E94B-42C7-A297-F15F0717C7C5}" sibTransId="{B85C8BF8-09AC-411C-A761-6500A28F450C}"/>
    <dgm:cxn modelId="{94554C92-680D-4F72-BEF6-A2E70C570002}" srcId="{525EA49C-3E47-4F17-8C45-CDA35B024E62}" destId="{BEF6236E-BF3C-4771-B9B1-72ABAF0337DF}" srcOrd="0" destOrd="0" parTransId="{91541124-8461-4A1E-8387-08C69192CC52}" sibTransId="{4044467D-2778-4755-B3C6-5532E8FEBDC3}"/>
    <dgm:cxn modelId="{7817B049-CC54-4175-89CD-561951C44D9A}" srcId="{EDD3EE00-A716-46C7-801E-2761AB378123}" destId="{525EA49C-3E47-4F17-8C45-CDA35B024E62}" srcOrd="1" destOrd="0" parTransId="{A3EFA6EE-23BF-4DC6-A054-2225192E76D4}" sibTransId="{BCCF71C9-4911-49B9-B694-D349AAEACB3E}"/>
    <dgm:cxn modelId="{AD072CD5-7893-4E4B-BD30-A5D822409361}" type="presOf" srcId="{EDD3EE00-A716-46C7-801E-2761AB378123}" destId="{F38764D0-D674-4C48-BD31-64BA122D37CB}" srcOrd="0" destOrd="0" presId="urn:microsoft.com/office/officeart/2005/8/layout/balance1"/>
    <dgm:cxn modelId="{B8955E5C-05BA-4CA6-B82F-D94B9A20F5A3}" type="presOf" srcId="{C7D6E288-7AB8-45F3-AD2C-7799CEFA0485}" destId="{DE794A92-2F68-4834-85F4-9C812F280F74}" srcOrd="0" destOrd="0" presId="urn:microsoft.com/office/officeart/2005/8/layout/balance1"/>
    <dgm:cxn modelId="{64F4E809-FDE0-40D7-A14B-83A427F90F40}" type="presOf" srcId="{8F6CA466-1712-4F1F-95D7-E12F0823F68C}" destId="{0AE8BCC9-0C86-4404-9A2E-BB0681BA4E25}" srcOrd="0" destOrd="0" presId="urn:microsoft.com/office/officeart/2005/8/layout/balance1"/>
    <dgm:cxn modelId="{A997BCF8-6D55-4C1C-8C42-DA4CD651D3A5}" type="presOf" srcId="{525EA49C-3E47-4F17-8C45-CDA35B024E62}" destId="{813627DC-44D1-4482-B0F2-A50059E669D2}" srcOrd="0" destOrd="0" presId="urn:microsoft.com/office/officeart/2005/8/layout/balance1"/>
    <dgm:cxn modelId="{72ADC503-95C7-434E-B824-A90161F4179A}" type="presOf" srcId="{BEF6236E-BF3C-4771-B9B1-72ABAF0337DF}" destId="{F5188DC5-69F4-4069-B2D9-7E88541F24AB}" srcOrd="0" destOrd="0" presId="urn:microsoft.com/office/officeart/2005/8/layout/balance1"/>
    <dgm:cxn modelId="{4B299478-644E-4F08-BA0E-288BAD60F23A}" type="presParOf" srcId="{F38764D0-D674-4C48-BD31-64BA122D37CB}" destId="{B755D247-8E06-4F3F-8216-2CED1C4F7C0B}" srcOrd="0" destOrd="0" presId="urn:microsoft.com/office/officeart/2005/8/layout/balance1"/>
    <dgm:cxn modelId="{C701C42A-67E0-4944-B04E-17080631816B}" type="presParOf" srcId="{F38764D0-D674-4C48-BD31-64BA122D37CB}" destId="{11A846BC-D5D8-47F5-9C93-E8BC7E940E5C}" srcOrd="1" destOrd="0" presId="urn:microsoft.com/office/officeart/2005/8/layout/balance1"/>
    <dgm:cxn modelId="{31AE89C7-E19B-4AEB-8DC4-4A91937429ED}" type="presParOf" srcId="{11A846BC-D5D8-47F5-9C93-E8BC7E940E5C}" destId="{DE794A92-2F68-4834-85F4-9C812F280F74}" srcOrd="0" destOrd="0" presId="urn:microsoft.com/office/officeart/2005/8/layout/balance1"/>
    <dgm:cxn modelId="{DEC85892-8239-4326-BC79-D5B2C990C895}" type="presParOf" srcId="{11A846BC-D5D8-47F5-9C93-E8BC7E940E5C}" destId="{813627DC-44D1-4482-B0F2-A50059E669D2}" srcOrd="1" destOrd="0" presId="urn:microsoft.com/office/officeart/2005/8/layout/balance1"/>
    <dgm:cxn modelId="{39C5C7C8-FD55-4DB9-833A-F9DD10AEE827}" type="presParOf" srcId="{F38764D0-D674-4C48-BD31-64BA122D37CB}" destId="{9D856B0A-05FB-427F-9A4D-0972826DBC4A}" srcOrd="2" destOrd="0" presId="urn:microsoft.com/office/officeart/2005/8/layout/balance1"/>
    <dgm:cxn modelId="{8D3D16C2-EE65-49B9-A66E-D490A94F7E05}" type="presParOf" srcId="{9D856B0A-05FB-427F-9A4D-0972826DBC4A}" destId="{FCC8F483-62B5-4989-899F-D02C6FCA8C0E}" srcOrd="0" destOrd="0" presId="urn:microsoft.com/office/officeart/2005/8/layout/balance1"/>
    <dgm:cxn modelId="{D47ED387-42E3-48B3-A31F-907FF8575A7D}" type="presParOf" srcId="{9D856B0A-05FB-427F-9A4D-0972826DBC4A}" destId="{A1D41835-99EB-47D9-AFB2-EF2036F8ADDD}" srcOrd="1" destOrd="0" presId="urn:microsoft.com/office/officeart/2005/8/layout/balance1"/>
    <dgm:cxn modelId="{8FC98F8C-45D6-418B-BA69-66E1D0A61585}" type="presParOf" srcId="{9D856B0A-05FB-427F-9A4D-0972826DBC4A}" destId="{E36A382C-3FC0-48B9-8E43-2547A1D67320}" srcOrd="2" destOrd="0" presId="urn:microsoft.com/office/officeart/2005/8/layout/balance1"/>
    <dgm:cxn modelId="{8255CB27-6ED9-4BC4-910C-56F24F6C2850}" type="presParOf" srcId="{9D856B0A-05FB-427F-9A4D-0972826DBC4A}" destId="{0AE8BCC9-0C86-4404-9A2E-BB0681BA4E25}" srcOrd="3" destOrd="0" presId="urn:microsoft.com/office/officeart/2005/8/layout/balance1"/>
    <dgm:cxn modelId="{FD1E70B5-ECDF-4243-8362-1F4156375D9A}" type="presParOf" srcId="{9D856B0A-05FB-427F-9A4D-0972826DBC4A}" destId="{F5188DC5-69F4-4069-B2D9-7E88541F24AB}"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3135-1F13-415F-86D7-3A73A1412061}">
      <dsp:nvSpPr>
        <dsp:cNvPr id="0" name=""/>
        <dsp:cNvSpPr/>
      </dsp:nvSpPr>
      <dsp:spPr>
        <a:xfrm rot="10800000">
          <a:off x="0" y="0"/>
          <a:ext cx="3528392" cy="1272141"/>
        </a:xfrm>
        <a:prstGeom prst="trapezoid">
          <a:avLst>
            <a:gd name="adj" fmla="val 4622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North 61,8%</a:t>
          </a:r>
          <a:endParaRPr lang="it-IT" sz="2000" kern="1200" dirty="0"/>
        </a:p>
      </dsp:txBody>
      <dsp:txXfrm rot="-10800000">
        <a:off x="617468" y="0"/>
        <a:ext cx="2293454" cy="1272141"/>
      </dsp:txXfrm>
    </dsp:sp>
    <dsp:sp modelId="{8DCB21B6-84DD-46F8-BF02-5FF8EFDA6801}">
      <dsp:nvSpPr>
        <dsp:cNvPr id="0" name=""/>
        <dsp:cNvSpPr/>
      </dsp:nvSpPr>
      <dsp:spPr>
        <a:xfrm rot="10800000">
          <a:off x="588065" y="1272141"/>
          <a:ext cx="2352261" cy="1272141"/>
        </a:xfrm>
        <a:prstGeom prst="trapezoid">
          <a:avLst>
            <a:gd name="adj" fmla="val 46226"/>
          </a:avLst>
        </a:prstGeom>
        <a:solidFill>
          <a:schemeClr val="accent5">
            <a:hueOff val="-9027899"/>
            <a:satOff val="22229"/>
            <a:lumOff val="-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t>Centre</a:t>
          </a:r>
          <a:r>
            <a:rPr lang="it-IT" sz="2000" kern="1200" dirty="0" smtClean="0"/>
            <a:t> 24,2%</a:t>
          </a:r>
          <a:endParaRPr lang="it-IT" sz="2000" kern="1200" dirty="0"/>
        </a:p>
      </dsp:txBody>
      <dsp:txXfrm rot="-10800000">
        <a:off x="999711" y="1272141"/>
        <a:ext cx="1528969" cy="1272141"/>
      </dsp:txXfrm>
    </dsp:sp>
    <dsp:sp modelId="{56258EAB-823D-4272-9AB0-7AD0F6968D01}">
      <dsp:nvSpPr>
        <dsp:cNvPr id="0" name=""/>
        <dsp:cNvSpPr/>
      </dsp:nvSpPr>
      <dsp:spPr>
        <a:xfrm rot="10800000">
          <a:off x="1176130" y="2544282"/>
          <a:ext cx="1176130" cy="1272141"/>
        </a:xfrm>
        <a:prstGeom prst="trapezoid">
          <a:avLst>
            <a:gd name="adj" fmla="val 50000"/>
          </a:avLst>
        </a:prstGeom>
        <a:solidFill>
          <a:schemeClr val="accent5">
            <a:hueOff val="-18055798"/>
            <a:satOff val="44459"/>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South 14,0%</a:t>
          </a:r>
        </a:p>
        <a:p>
          <a:pPr lvl="0" algn="ctr" defTabSz="889000">
            <a:lnSpc>
              <a:spcPct val="90000"/>
            </a:lnSpc>
            <a:spcBef>
              <a:spcPct val="0"/>
            </a:spcBef>
            <a:spcAft>
              <a:spcPct val="35000"/>
            </a:spcAft>
          </a:pPr>
          <a:endParaRPr lang="it-IT" sz="2000" kern="1200" dirty="0" smtClean="0"/>
        </a:p>
        <a:p>
          <a:pPr lvl="0" algn="ctr" defTabSz="889000">
            <a:lnSpc>
              <a:spcPct val="90000"/>
            </a:lnSpc>
            <a:spcBef>
              <a:spcPct val="0"/>
            </a:spcBef>
            <a:spcAft>
              <a:spcPct val="35000"/>
            </a:spcAft>
          </a:pPr>
          <a:endParaRPr lang="it-IT" sz="2000" kern="1200" dirty="0"/>
        </a:p>
      </dsp:txBody>
      <dsp:txXfrm rot="-10800000">
        <a:off x="1176130" y="2544282"/>
        <a:ext cx="1176130" cy="1272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94A92-2F68-4834-85F4-9C812F280F74}">
      <dsp:nvSpPr>
        <dsp:cNvPr id="0" name=""/>
        <dsp:cNvSpPr/>
      </dsp:nvSpPr>
      <dsp:spPr>
        <a:xfrm>
          <a:off x="213664" y="-31292"/>
          <a:ext cx="1485514" cy="782728"/>
        </a:xfrm>
        <a:prstGeom prst="roundRect">
          <a:avLst>
            <a:gd name="adj" fmla="val 10000"/>
          </a:avLst>
        </a:prstGeom>
        <a:solidFill>
          <a:srgbClr val="815C43">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err="1" smtClean="0">
              <a:solidFill>
                <a:schemeClr val="bg1"/>
              </a:solidFill>
            </a:rPr>
            <a:t>Government</a:t>
          </a:r>
          <a:r>
            <a:rPr lang="it-IT" sz="1800" b="1" kern="1200" dirty="0" smtClean="0">
              <a:solidFill>
                <a:schemeClr val="bg1"/>
              </a:solidFill>
            </a:rPr>
            <a:t> </a:t>
          </a:r>
          <a:r>
            <a:rPr lang="it-IT" sz="1800" b="1" kern="1200" dirty="0" err="1" smtClean="0">
              <a:solidFill>
                <a:schemeClr val="bg1"/>
              </a:solidFill>
            </a:rPr>
            <a:t>revenue</a:t>
          </a:r>
          <a:r>
            <a:rPr lang="it-IT" sz="1200" b="1" kern="1200" dirty="0" err="1" smtClean="0">
              <a:solidFill>
                <a:schemeClr val="bg1"/>
              </a:solidFill>
            </a:rPr>
            <a:t>*</a:t>
          </a:r>
          <a:endParaRPr lang="it-IT" sz="1200" b="1" kern="1200" dirty="0">
            <a:solidFill>
              <a:schemeClr val="bg1"/>
            </a:solidFill>
          </a:endParaRPr>
        </a:p>
      </dsp:txBody>
      <dsp:txXfrm>
        <a:off x="236589" y="-8367"/>
        <a:ext cx="1439664" cy="736878"/>
      </dsp:txXfrm>
    </dsp:sp>
    <dsp:sp modelId="{813627DC-44D1-4482-B0F2-A50059E669D2}">
      <dsp:nvSpPr>
        <dsp:cNvPr id="0" name=""/>
        <dsp:cNvSpPr/>
      </dsp:nvSpPr>
      <dsp:spPr>
        <a:xfrm>
          <a:off x="1849065" y="-43236"/>
          <a:ext cx="1637888" cy="806618"/>
        </a:xfrm>
        <a:prstGeom prst="roundRect">
          <a:avLst>
            <a:gd name="adj" fmla="val 10000"/>
          </a:avLst>
        </a:prstGeom>
        <a:solidFill>
          <a:srgbClr val="815C43">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err="1" smtClean="0">
              <a:solidFill>
                <a:schemeClr val="bg1"/>
              </a:solidFill>
            </a:rPr>
            <a:t>Government</a:t>
          </a:r>
          <a:r>
            <a:rPr lang="it-IT" sz="1800" b="1" kern="1200" dirty="0" smtClean="0">
              <a:solidFill>
                <a:schemeClr val="bg1"/>
              </a:solidFill>
            </a:rPr>
            <a:t> expenditure</a:t>
          </a:r>
          <a:r>
            <a:rPr lang="it-IT" sz="1800" b="0" kern="1200" dirty="0" smtClean="0">
              <a:solidFill>
                <a:schemeClr val="bg1"/>
              </a:solidFill>
            </a:rPr>
            <a:t>**</a:t>
          </a:r>
          <a:endParaRPr lang="it-IT" sz="1800" b="0" kern="1200" dirty="0">
            <a:solidFill>
              <a:schemeClr val="bg1"/>
            </a:solidFill>
          </a:endParaRPr>
        </a:p>
      </dsp:txBody>
      <dsp:txXfrm>
        <a:off x="1872690" y="-19611"/>
        <a:ext cx="1590638" cy="759368"/>
      </dsp:txXfrm>
    </dsp:sp>
    <dsp:sp modelId="{A1D41835-99EB-47D9-AFB2-EF2036F8ADDD}">
      <dsp:nvSpPr>
        <dsp:cNvPr id="0" name=""/>
        <dsp:cNvSpPr/>
      </dsp:nvSpPr>
      <dsp:spPr>
        <a:xfrm>
          <a:off x="1670585" y="2736336"/>
          <a:ext cx="475252" cy="475252"/>
        </a:xfrm>
        <a:prstGeom prst="triangle">
          <a:avLst/>
        </a:prstGeom>
        <a:solidFill>
          <a:srgbClr val="8A6348">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36A382C-3FC0-48B9-8E43-2547A1D67320}">
      <dsp:nvSpPr>
        <dsp:cNvPr id="0" name=""/>
        <dsp:cNvSpPr/>
      </dsp:nvSpPr>
      <dsp:spPr>
        <a:xfrm rot="20791731">
          <a:off x="446367" y="2533271"/>
          <a:ext cx="2923688" cy="200820"/>
        </a:xfrm>
        <a:prstGeom prst="rect">
          <a:avLst/>
        </a:prstGeom>
        <a:solidFill>
          <a:srgbClr val="8A634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8BCC9-0C86-4404-9A2E-BB0681BA4E25}">
      <dsp:nvSpPr>
        <dsp:cNvPr id="0" name=""/>
        <dsp:cNvSpPr/>
      </dsp:nvSpPr>
      <dsp:spPr>
        <a:xfrm>
          <a:off x="395958" y="1113429"/>
          <a:ext cx="1140606" cy="151722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13,3 </a:t>
          </a:r>
          <a:r>
            <a:rPr lang="it-IT" sz="1800" kern="1200" dirty="0" err="1" smtClean="0"/>
            <a:t>billion</a:t>
          </a:r>
          <a:r>
            <a:rPr lang="it-IT" sz="1800" kern="1200" dirty="0" smtClean="0"/>
            <a:t> euro</a:t>
          </a:r>
          <a:endParaRPr lang="it-IT" sz="1800" kern="1200" dirty="0"/>
        </a:p>
      </dsp:txBody>
      <dsp:txXfrm>
        <a:off x="451638" y="1169109"/>
        <a:ext cx="1029246" cy="1405861"/>
      </dsp:txXfrm>
    </dsp:sp>
    <dsp:sp modelId="{F5188DC5-69F4-4069-B2D9-7E88541F24AB}">
      <dsp:nvSpPr>
        <dsp:cNvPr id="0" name=""/>
        <dsp:cNvSpPr/>
      </dsp:nvSpPr>
      <dsp:spPr>
        <a:xfrm>
          <a:off x="2109850" y="1214237"/>
          <a:ext cx="1140606" cy="1003199"/>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11,9 </a:t>
          </a:r>
          <a:r>
            <a:rPr lang="it-IT" sz="1800" kern="1200" dirty="0" err="1" smtClean="0"/>
            <a:t>billion</a:t>
          </a:r>
          <a:r>
            <a:rPr lang="it-IT" sz="1800" kern="1200" dirty="0" smtClean="0"/>
            <a:t> euro</a:t>
          </a:r>
          <a:endParaRPr lang="it-IT" sz="1800" kern="1200" dirty="0"/>
        </a:p>
      </dsp:txBody>
      <dsp:txXfrm>
        <a:off x="2158822" y="1263209"/>
        <a:ext cx="1042662" cy="9052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cdr:x>
      <cdr:y>0.52941</cdr:y>
    </cdr:from>
    <cdr:to>
      <cdr:x>0.98012</cdr:x>
      <cdr:y>0.80882</cdr:y>
    </cdr:to>
    <cdr:sp macro="" textlink="">
      <cdr:nvSpPr>
        <cdr:cNvPr id="2" name="Ovale 1"/>
        <cdr:cNvSpPr/>
      </cdr:nvSpPr>
      <cdr:spPr>
        <a:xfrm xmlns:a="http://schemas.openxmlformats.org/drawingml/2006/main">
          <a:off x="4392488" y="1944216"/>
          <a:ext cx="2665160" cy="1026108"/>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it-IT"/>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r>
            <a:rPr lang="it-IT" sz="1400" b="1" dirty="0" smtClean="0">
              <a:solidFill>
                <a:schemeClr val="tx1"/>
              </a:solidFill>
            </a:rPr>
            <a:t>22,9% </a:t>
          </a:r>
          <a:r>
            <a:rPr lang="it-IT" sz="1400" b="1" dirty="0" err="1" smtClean="0">
              <a:solidFill>
                <a:schemeClr val="tx1"/>
              </a:solidFill>
            </a:rPr>
            <a:t>Europe</a:t>
          </a:r>
          <a:r>
            <a:rPr lang="it-IT" sz="1400" b="1" dirty="0" smtClean="0">
              <a:solidFill>
                <a:schemeClr val="tx1"/>
              </a:solidFill>
            </a:rPr>
            <a:t> - </a:t>
          </a:r>
          <a:r>
            <a:rPr lang="it-IT" sz="1400" b="1" dirty="0" err="1" smtClean="0">
              <a:solidFill>
                <a:schemeClr val="tx1"/>
              </a:solidFill>
            </a:rPr>
            <a:t>noEU</a:t>
          </a:r>
          <a:endParaRPr lang="it-IT" sz="1400" b="1" dirty="0" smtClean="0">
            <a:solidFill>
              <a:schemeClr val="tx1"/>
            </a:solidFill>
          </a:endParaRPr>
        </a:p>
        <a:p xmlns:a="http://schemas.openxmlformats.org/drawingml/2006/main">
          <a:r>
            <a:rPr lang="it-IT" sz="1400" dirty="0" smtClean="0">
              <a:solidFill>
                <a:schemeClr val="tx1"/>
              </a:solidFill>
            </a:rPr>
            <a:t>(Albania 498.000, </a:t>
          </a:r>
        </a:p>
        <a:p xmlns:a="http://schemas.openxmlformats.org/drawingml/2006/main">
          <a:r>
            <a:rPr lang="it-IT" sz="1400" dirty="0" smtClean="0">
              <a:solidFill>
                <a:schemeClr val="tx1"/>
              </a:solidFill>
            </a:rPr>
            <a:t>Ucraina 225.000)</a:t>
          </a:r>
        </a:p>
      </cdr:txBody>
    </cdr:sp>
  </cdr:relSizeAnchor>
  <cdr:relSizeAnchor xmlns:cdr="http://schemas.openxmlformats.org/drawingml/2006/chartDrawing">
    <cdr:from>
      <cdr:x>0.63787</cdr:x>
      <cdr:y>0.14706</cdr:y>
    </cdr:from>
    <cdr:to>
      <cdr:x>0.95</cdr:x>
      <cdr:y>0.44118</cdr:y>
    </cdr:to>
    <cdr:sp macro="" textlink="">
      <cdr:nvSpPr>
        <cdr:cNvPr id="3" name="Ovale 2"/>
        <cdr:cNvSpPr/>
      </cdr:nvSpPr>
      <cdr:spPr>
        <a:xfrm xmlns:a="http://schemas.openxmlformats.org/drawingml/2006/main">
          <a:off x="4593174" y="540064"/>
          <a:ext cx="2247586" cy="1080129"/>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chemeClr val="accent1">
              <a:lumMod val="75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it-IT" sz="1400" b="1" dirty="0" smtClean="0">
              <a:solidFill>
                <a:sysClr val="windowText" lastClr="000000"/>
              </a:solidFill>
            </a:rPr>
            <a:t>27,4% </a:t>
          </a:r>
          <a:r>
            <a:rPr lang="it-IT" sz="1400" b="1" dirty="0" err="1" smtClean="0">
              <a:solidFill>
                <a:sysClr val="windowText" lastClr="000000"/>
              </a:solidFill>
            </a:rPr>
            <a:t>Europe</a:t>
          </a:r>
          <a:r>
            <a:rPr lang="it-IT" sz="1400" b="1" dirty="0" smtClean="0">
              <a:solidFill>
                <a:sysClr val="windowText" lastClr="000000"/>
              </a:solidFill>
            </a:rPr>
            <a:t> - EU</a:t>
          </a:r>
        </a:p>
        <a:p xmlns:a="http://schemas.openxmlformats.org/drawingml/2006/main">
          <a:r>
            <a:rPr lang="it-IT" sz="1400" dirty="0" smtClean="0">
              <a:solidFill>
                <a:sysClr val="windowText" lastClr="000000"/>
              </a:solidFill>
            </a:rPr>
            <a:t>(Romania  more </a:t>
          </a:r>
          <a:r>
            <a:rPr lang="it-IT" sz="1400" dirty="0" err="1" smtClean="0">
              <a:solidFill>
                <a:sysClr val="windowText" lastClr="000000"/>
              </a:solidFill>
            </a:rPr>
            <a:t>than</a:t>
          </a:r>
          <a:r>
            <a:rPr lang="it-IT" sz="1400" dirty="0" smtClean="0">
              <a:solidFill>
                <a:sysClr val="windowText" lastClr="000000"/>
              </a:solidFill>
            </a:rPr>
            <a:t> 1 </a:t>
          </a:r>
          <a:r>
            <a:rPr lang="it-IT" sz="1400" dirty="0" err="1" smtClean="0">
              <a:solidFill>
                <a:sysClr val="windowText" lastClr="000000"/>
              </a:solidFill>
            </a:rPr>
            <a:t>milion</a:t>
          </a:r>
          <a:r>
            <a:rPr lang="it-IT" sz="1400" dirty="0" smtClean="0">
              <a:solidFill>
                <a:sysClr val="windowText" lastClr="000000"/>
              </a:solidFill>
            </a:rPr>
            <a:t> - estimate)</a:t>
          </a:r>
        </a:p>
      </cdr:txBody>
    </cdr:sp>
  </cdr:relSizeAnchor>
  <cdr:relSizeAnchor xmlns:cdr="http://schemas.openxmlformats.org/drawingml/2006/chartDrawing">
    <cdr:from>
      <cdr:x>0.2835</cdr:x>
      <cdr:y>0.07353</cdr:y>
    </cdr:from>
    <cdr:to>
      <cdr:x>0.54</cdr:x>
      <cdr:y>0.21569</cdr:y>
    </cdr:to>
    <cdr:sp macro="" textlink="">
      <cdr:nvSpPr>
        <cdr:cNvPr id="4" name="Ovale 3"/>
        <cdr:cNvSpPr/>
      </cdr:nvSpPr>
      <cdr:spPr>
        <a:xfrm xmlns:a="http://schemas.openxmlformats.org/drawingml/2006/main">
          <a:off x="2041426" y="270032"/>
          <a:ext cx="1847005" cy="522056"/>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rgbClr val="00B0F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it-IT" sz="1400" b="1" dirty="0" smtClean="0">
              <a:solidFill>
                <a:sysClr val="windowText" lastClr="000000"/>
              </a:solidFill>
            </a:rPr>
            <a:t>0,1 % </a:t>
          </a:r>
          <a:r>
            <a:rPr lang="it-IT" sz="1400" b="1" dirty="0" err="1" smtClean="0">
              <a:solidFill>
                <a:sysClr val="windowText" lastClr="000000"/>
              </a:solidFill>
            </a:rPr>
            <a:t>Oceania</a:t>
          </a:r>
          <a:endParaRPr lang="it-IT" sz="1400" dirty="0" smtClean="0">
            <a:solidFill>
              <a:sysClr val="windowText" lastClr="000000"/>
            </a:solidFill>
          </a:endParaRPr>
        </a:p>
      </cdr:txBody>
    </cdr:sp>
  </cdr:relSizeAnchor>
  <cdr:relSizeAnchor xmlns:cdr="http://schemas.openxmlformats.org/drawingml/2006/chartDrawing">
    <cdr:from>
      <cdr:x>0.07</cdr:x>
      <cdr:y>0.21569</cdr:y>
    </cdr:from>
    <cdr:to>
      <cdr:x>0.30625</cdr:x>
      <cdr:y>0.37255</cdr:y>
    </cdr:to>
    <cdr:sp macro="" textlink="">
      <cdr:nvSpPr>
        <cdr:cNvPr id="5" name="Ovale 4"/>
        <cdr:cNvSpPr/>
      </cdr:nvSpPr>
      <cdr:spPr>
        <a:xfrm xmlns:a="http://schemas.openxmlformats.org/drawingml/2006/main">
          <a:off x="504056" y="792088"/>
          <a:ext cx="1701189" cy="576064"/>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rgbClr val="FE8602"/>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it-IT" sz="1400" b="1" dirty="0" smtClean="0">
              <a:solidFill>
                <a:sysClr val="windowText" lastClr="000000"/>
              </a:solidFill>
            </a:rPr>
            <a:t>8,0 % America</a:t>
          </a:r>
          <a:endParaRPr lang="it-IT" sz="1400" dirty="0" smtClean="0">
            <a:solidFill>
              <a:sysClr val="windowText" lastClr="000000"/>
            </a:solidFill>
          </a:endParaRPr>
        </a:p>
      </cdr:txBody>
    </cdr:sp>
  </cdr:relSizeAnchor>
  <cdr:relSizeAnchor xmlns:cdr="http://schemas.openxmlformats.org/drawingml/2006/chartDrawing">
    <cdr:from>
      <cdr:x>0</cdr:x>
      <cdr:y>0.75</cdr:y>
    </cdr:from>
    <cdr:to>
      <cdr:x>0.31</cdr:x>
      <cdr:y>0.95588</cdr:y>
    </cdr:to>
    <cdr:sp macro="" textlink="">
      <cdr:nvSpPr>
        <cdr:cNvPr id="6" name="Ovale 5"/>
        <cdr:cNvSpPr/>
      </cdr:nvSpPr>
      <cdr:spPr>
        <a:xfrm xmlns:a="http://schemas.openxmlformats.org/drawingml/2006/main">
          <a:off x="0" y="2754306"/>
          <a:ext cx="2232248" cy="756075"/>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rgbClr val="92D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it-IT" sz="1400" b="1" dirty="0" smtClean="0">
              <a:solidFill>
                <a:sysClr val="windowText" lastClr="000000"/>
              </a:solidFill>
            </a:rPr>
            <a:t>22,2% Africa </a:t>
          </a:r>
        </a:p>
        <a:p xmlns:a="http://schemas.openxmlformats.org/drawingml/2006/main">
          <a:r>
            <a:rPr lang="it-IT" sz="1400" dirty="0" smtClean="0">
              <a:solidFill>
                <a:sysClr val="windowText" lastClr="000000"/>
              </a:solidFill>
            </a:rPr>
            <a:t>(Marocco 513.000</a:t>
          </a:r>
        </a:p>
      </cdr:txBody>
    </cdr:sp>
  </cdr:relSizeAnchor>
  <cdr:relSizeAnchor xmlns:cdr="http://schemas.openxmlformats.org/drawingml/2006/chartDrawing">
    <cdr:from>
      <cdr:x>0</cdr:x>
      <cdr:y>0.45098</cdr:y>
    </cdr:from>
    <cdr:to>
      <cdr:x>0.27</cdr:x>
      <cdr:y>0.65687</cdr:y>
    </cdr:to>
    <cdr:sp macro="" textlink="">
      <cdr:nvSpPr>
        <cdr:cNvPr id="7" name="Ovale 6"/>
        <cdr:cNvSpPr/>
      </cdr:nvSpPr>
      <cdr:spPr>
        <a:xfrm xmlns:a="http://schemas.openxmlformats.org/drawingml/2006/main">
          <a:off x="0" y="1656184"/>
          <a:ext cx="1944216" cy="756112"/>
        </a:xfrm>
        <a:prstGeom xmlns:a="http://schemas.openxmlformats.org/drawingml/2006/main" prst="ellipse">
          <a:avLst/>
        </a:prstGeom>
        <a:solidFill xmlns:a="http://schemas.openxmlformats.org/drawingml/2006/main">
          <a:srgbClr val="D2A179">
            <a:alpha val="0"/>
          </a:srgbClr>
        </a:solidFill>
        <a:ln xmlns:a="http://schemas.openxmlformats.org/drawingml/2006/main" w="25400" cap="flat" cmpd="sng" algn="ctr">
          <a:solidFill>
            <a:srgbClr val="7030A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it-IT" sz="1400" b="1" dirty="0" smtClean="0">
              <a:solidFill>
                <a:sysClr val="windowText" lastClr="000000"/>
              </a:solidFill>
            </a:rPr>
            <a:t>19,4% Asia </a:t>
          </a:r>
        </a:p>
        <a:p xmlns:a="http://schemas.openxmlformats.org/drawingml/2006/main">
          <a:r>
            <a:rPr lang="it-IT" sz="1400" dirty="0" smtClean="0">
              <a:solidFill>
                <a:sysClr val="windowText" lastClr="000000"/>
              </a:solidFill>
            </a:rPr>
            <a:t>(Cina 305.000K)</a:t>
          </a:r>
        </a:p>
      </cdr:txBody>
    </cdr:sp>
  </cdr:relSizeAnchor>
  <cdr:relSizeAnchor xmlns:cdr="http://schemas.openxmlformats.org/drawingml/2006/chartDrawing">
    <cdr:from>
      <cdr:x>0.43312</cdr:x>
      <cdr:y>0.16176</cdr:y>
    </cdr:from>
    <cdr:to>
      <cdr:x>0.44887</cdr:x>
      <cdr:y>0.27941</cdr:y>
    </cdr:to>
    <cdr:sp macro="" textlink="">
      <cdr:nvSpPr>
        <cdr:cNvPr id="14" name="Connettore 1 13"/>
        <cdr:cNvSpPr/>
      </cdr:nvSpPr>
      <cdr:spPr>
        <a:xfrm xmlns:a="http://schemas.openxmlformats.org/drawingml/2006/main">
          <a:off x="3118810" y="594049"/>
          <a:ext cx="113413" cy="43205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0.30712</cdr:x>
      <cdr:y>0.25</cdr:y>
    </cdr:from>
    <cdr:to>
      <cdr:x>0.38587</cdr:x>
      <cdr:y>0.29412</cdr:y>
    </cdr:to>
    <cdr:sp macro="" textlink="">
      <cdr:nvSpPr>
        <cdr:cNvPr id="16" name="Connettore 1 15"/>
        <cdr:cNvSpPr/>
      </cdr:nvSpPr>
      <cdr:spPr>
        <a:xfrm xmlns:a="http://schemas.openxmlformats.org/drawingml/2006/main">
          <a:off x="2808312" y="1224136"/>
          <a:ext cx="720080"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0.252</cdr:x>
      <cdr:y>0.5</cdr:y>
    </cdr:from>
    <cdr:to>
      <cdr:x>0.2835</cdr:x>
      <cdr:y>0.5</cdr:y>
    </cdr:to>
    <cdr:sp macro="" textlink="">
      <cdr:nvSpPr>
        <cdr:cNvPr id="18" name="Connettore 1 17"/>
        <cdr:cNvSpPr/>
      </cdr:nvSpPr>
      <cdr:spPr>
        <a:xfrm xmlns:a="http://schemas.openxmlformats.org/drawingml/2006/main">
          <a:off x="2304256" y="2448272"/>
          <a:ext cx="288032"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0.27562</cdr:x>
      <cdr:y>0.79412</cdr:y>
    </cdr:from>
    <cdr:to>
      <cdr:x>0.315</cdr:x>
      <cdr:y>0.83824</cdr:y>
    </cdr:to>
    <cdr:sp macro="" textlink="">
      <cdr:nvSpPr>
        <cdr:cNvPr id="20" name="Connettore 1 19"/>
        <cdr:cNvSpPr/>
      </cdr:nvSpPr>
      <cdr:spPr>
        <a:xfrm xmlns:a="http://schemas.openxmlformats.org/drawingml/2006/main" flipV="1">
          <a:off x="2520280" y="3888432"/>
          <a:ext cx="360040"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0.59849</cdr:x>
      <cdr:y>0.33824</cdr:y>
    </cdr:from>
    <cdr:to>
      <cdr:x>0.64574</cdr:x>
      <cdr:y>0.39706</cdr:y>
    </cdr:to>
    <cdr:sp macro="" textlink="">
      <cdr:nvSpPr>
        <cdr:cNvPr id="22" name="Connettore 1 21"/>
        <cdr:cNvSpPr/>
      </cdr:nvSpPr>
      <cdr:spPr>
        <a:xfrm xmlns:a="http://schemas.openxmlformats.org/drawingml/2006/main" flipH="1">
          <a:off x="5472608" y="1656184"/>
          <a:ext cx="432048" cy="2880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0.56699</cdr:x>
      <cdr:y>0.80882</cdr:y>
    </cdr:from>
    <cdr:to>
      <cdr:x>0.60637</cdr:x>
      <cdr:y>0.82353</cdr:y>
    </cdr:to>
    <cdr:sp macro="" textlink="">
      <cdr:nvSpPr>
        <cdr:cNvPr id="24" name="Connettore 1 23"/>
        <cdr:cNvSpPr/>
      </cdr:nvSpPr>
      <cdr:spPr>
        <a:xfrm xmlns:a="http://schemas.openxmlformats.org/drawingml/2006/main" flipH="1">
          <a:off x="5184556" y="3960440"/>
          <a:ext cx="360059" cy="7201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
        <p:nvSpPr>
          <p:cNvPr id="7"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42976" y="2571744"/>
            <a:ext cx="7772400" cy="1470025"/>
          </a:xfrm>
        </p:spPr>
        <p:txBody>
          <a:bodyPr/>
          <a:lstStyle/>
          <a:p>
            <a:r>
              <a:rPr lang="it-IT" smtClean="0"/>
              <a:t>Fare clic per modificare lo stile del titolo</a:t>
            </a:r>
            <a:endParaRPr lang="en-US" dirty="0"/>
          </a:p>
        </p:txBody>
      </p:sp>
      <p:sp>
        <p:nvSpPr>
          <p:cNvPr id="3" name="Subtitle 2"/>
          <p:cNvSpPr>
            <a:spLocks noGrp="1"/>
          </p:cNvSpPr>
          <p:nvPr>
            <p:ph type="subTitle" idx="1"/>
          </p:nvPr>
        </p:nvSpPr>
        <p:spPr>
          <a:xfrm>
            <a:off x="2428860" y="4071942"/>
            <a:ext cx="64008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8F654DA-197C-42E2-B40E-65295D53AF53}" type="datetimeFigureOut">
              <a:rPr lang="en-US" smtClean="0"/>
              <a:pPr/>
              <a:t>20/06/2014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54DA-197C-42E2-B40E-65295D53AF53}" type="datetimeFigureOut">
              <a:rPr lang="en-US" smtClean="0"/>
              <a:pPr/>
              <a:t>20/06/2014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pPr/>
              <a:t>‹#›</a:t>
            </a:fld>
            <a:endParaRPr lang="en-US"/>
          </a:p>
        </p:txBody>
      </p:sp>
      <p:sp>
        <p:nvSpPr>
          <p:cNvPr id="7" name="Freeform 9"/>
          <p:cNvSpPr>
            <a:spLocks/>
          </p:cNvSpPr>
          <p:nvPr/>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200" y="1600201"/>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sv.marche.i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Logo CSV Col O.jpg"/>
          <p:cNvPicPr>
            <a:picLocks noChangeAspect="1"/>
          </p:cNvPicPr>
          <p:nvPr/>
        </p:nvPicPr>
        <p:blipFill>
          <a:blip r:embed="rId2" cstate="print"/>
          <a:stretch>
            <a:fillRect/>
          </a:stretch>
        </p:blipFill>
        <p:spPr>
          <a:xfrm>
            <a:off x="323528" y="1844824"/>
            <a:ext cx="4593336" cy="1078992"/>
          </a:xfrm>
          <a:prstGeom prst="rect">
            <a:avLst/>
          </a:prstGeom>
        </p:spPr>
      </p:pic>
      <p:sp>
        <p:nvSpPr>
          <p:cNvPr id="7" name="Titolo 6"/>
          <p:cNvSpPr>
            <a:spLocks noGrp="1"/>
          </p:cNvSpPr>
          <p:nvPr>
            <p:ph type="ctrTitle"/>
          </p:nvPr>
        </p:nvSpPr>
        <p:spPr>
          <a:xfrm>
            <a:off x="1187624" y="2780928"/>
            <a:ext cx="7772400" cy="1470025"/>
          </a:xfrm>
        </p:spPr>
        <p:txBody>
          <a:bodyPr/>
          <a:lstStyle/>
          <a:p>
            <a:r>
              <a:rPr lang="it-IT" dirty="0"/>
              <a:t>short </a:t>
            </a:r>
            <a:r>
              <a:rPr lang="it-IT" dirty="0" err="1"/>
              <a:t>introduction</a:t>
            </a:r>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013176"/>
            <a:ext cx="45243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69160"/>
            <a:ext cx="2755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86" y="2060848"/>
            <a:ext cx="2606414" cy="318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i="1" dirty="0"/>
              <a:t>Research</a:t>
            </a:r>
            <a:endParaRPr lang="it-IT" dirty="0"/>
          </a:p>
        </p:txBody>
      </p:sp>
      <p:sp>
        <p:nvSpPr>
          <p:cNvPr id="3" name="Segnaposto contenuto 2"/>
          <p:cNvSpPr>
            <a:spLocks noGrp="1"/>
          </p:cNvSpPr>
          <p:nvPr>
            <p:ph idx="1"/>
          </p:nvPr>
        </p:nvSpPr>
        <p:spPr>
          <a:xfrm>
            <a:off x="2489894" y="1124744"/>
            <a:ext cx="6207249" cy="5040560"/>
          </a:xfrm>
        </p:spPr>
        <p:txBody>
          <a:bodyPr>
            <a:normAutofit lnSpcReduction="10000"/>
          </a:bodyPr>
          <a:lstStyle/>
          <a:p>
            <a:r>
              <a:rPr lang="en-GB" dirty="0"/>
              <a:t>CSV </a:t>
            </a:r>
            <a:r>
              <a:rPr lang="en-GB" dirty="0" smtClean="0"/>
              <a:t>has </a:t>
            </a:r>
            <a:r>
              <a:rPr lang="en-GB" dirty="0"/>
              <a:t>a library with books, newspaper and review on the topic of volunteering, social problems, health, handicap, peace, cooperation, </a:t>
            </a:r>
            <a:r>
              <a:rPr lang="en-GB" dirty="0" smtClean="0"/>
              <a:t>no-profit</a:t>
            </a:r>
            <a:r>
              <a:rPr lang="en-GB" dirty="0"/>
              <a:t>. The access is free for volunteering organizations. Moreover CSV realizes research projects on the topics of interest for volunteering organizations and to collect data on volunteering. </a:t>
            </a:r>
            <a:endParaRPr lang="it-IT" dirty="0"/>
          </a:p>
          <a:p>
            <a:endParaRPr lang="it-IT" dirty="0"/>
          </a:p>
        </p:txBody>
      </p:sp>
    </p:spTree>
    <p:extLst>
      <p:ext uri="{BB962C8B-B14F-4D97-AF65-F5344CB8AC3E}">
        <p14:creationId xmlns:p14="http://schemas.microsoft.com/office/powerpoint/2010/main" val="329370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5" y="3202104"/>
            <a:ext cx="3816424" cy="285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i="1" dirty="0"/>
              <a:t>Communication</a:t>
            </a:r>
            <a:endParaRPr lang="it-IT" dirty="0"/>
          </a:p>
        </p:txBody>
      </p:sp>
      <p:sp>
        <p:nvSpPr>
          <p:cNvPr id="3" name="Segnaposto contenuto 2"/>
          <p:cNvSpPr>
            <a:spLocks noGrp="1"/>
          </p:cNvSpPr>
          <p:nvPr>
            <p:ph idx="1"/>
          </p:nvPr>
        </p:nvSpPr>
        <p:spPr>
          <a:xfrm>
            <a:off x="3059832" y="1600200"/>
            <a:ext cx="5626968" cy="3773016"/>
          </a:xfrm>
        </p:spPr>
        <p:txBody>
          <a:bodyPr>
            <a:normAutofit/>
          </a:bodyPr>
          <a:lstStyle/>
          <a:p>
            <a:r>
              <a:rPr lang="en-GB" dirty="0"/>
              <a:t>CSV Marche has a web site (</a:t>
            </a:r>
            <a:r>
              <a:rPr lang="en-GB" u="sng" dirty="0">
                <a:hlinkClick r:id="rId3"/>
              </a:rPr>
              <a:t>www.csv.marche.it</a:t>
            </a:r>
            <a:r>
              <a:rPr lang="en-GB" dirty="0"/>
              <a:t>), </a:t>
            </a:r>
            <a:r>
              <a:rPr lang="en-GB" dirty="0" smtClean="0"/>
              <a:t>a </a:t>
            </a:r>
            <a:r>
              <a:rPr lang="it-IT" dirty="0" err="1" smtClean="0"/>
              <a:t>facebook</a:t>
            </a:r>
            <a:r>
              <a:rPr lang="it-IT" dirty="0" smtClean="0"/>
              <a:t> </a:t>
            </a:r>
            <a:r>
              <a:rPr lang="it-IT" dirty="0"/>
              <a:t>a </a:t>
            </a:r>
            <a:r>
              <a:rPr lang="it-IT" dirty="0" smtClean="0"/>
              <a:t>page, </a:t>
            </a:r>
            <a:r>
              <a:rPr lang="en-GB" dirty="0" smtClean="0"/>
              <a:t>a </a:t>
            </a:r>
            <a:r>
              <a:rPr lang="en-GB" dirty="0"/>
              <a:t>newsletter and an info-</a:t>
            </a:r>
            <a:r>
              <a:rPr lang="en-GB" dirty="0" err="1"/>
              <a:t>sms</a:t>
            </a:r>
            <a:r>
              <a:rPr lang="en-GB" dirty="0"/>
              <a:t> service through which communicate with organizations and volunteers. </a:t>
            </a:r>
            <a:endParaRPr lang="it-IT" dirty="0"/>
          </a:p>
        </p:txBody>
      </p:sp>
    </p:spTree>
    <p:extLst>
      <p:ext uri="{BB962C8B-B14F-4D97-AF65-F5344CB8AC3E}">
        <p14:creationId xmlns:p14="http://schemas.microsoft.com/office/powerpoint/2010/main" val="351060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65104"/>
            <a:ext cx="432048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i="1" dirty="0"/>
              <a:t>Promotion</a:t>
            </a:r>
            <a:endParaRPr lang="it-IT" dirty="0"/>
          </a:p>
        </p:txBody>
      </p:sp>
      <p:sp>
        <p:nvSpPr>
          <p:cNvPr id="3" name="Segnaposto contenuto 2"/>
          <p:cNvSpPr>
            <a:spLocks noGrp="1"/>
          </p:cNvSpPr>
          <p:nvPr>
            <p:ph idx="1"/>
          </p:nvPr>
        </p:nvSpPr>
        <p:spPr>
          <a:xfrm>
            <a:off x="457200" y="1600200"/>
            <a:ext cx="8229600" cy="3845023"/>
          </a:xfrm>
        </p:spPr>
        <p:txBody>
          <a:bodyPr>
            <a:normAutofit/>
          </a:bodyPr>
          <a:lstStyle/>
          <a:p>
            <a:r>
              <a:rPr lang="en-GB" dirty="0"/>
              <a:t>CSV promotes the diffusion, the growth and the quality of volunteering and of solidarity through projects for students and young people, public events, information, contacts with local industrial system</a:t>
            </a:r>
            <a:endParaRPr lang="it-IT" dirty="0"/>
          </a:p>
        </p:txBody>
      </p:sp>
    </p:spTree>
    <p:extLst>
      <p:ext uri="{BB962C8B-B14F-4D97-AF65-F5344CB8AC3E}">
        <p14:creationId xmlns:p14="http://schemas.microsoft.com/office/powerpoint/2010/main" val="235154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108574"/>
            <a:ext cx="3635614" cy="27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fontScale="90000"/>
          </a:bodyPr>
          <a:lstStyle/>
          <a:p>
            <a:r>
              <a:rPr lang="en-GB" i="1" dirty="0"/>
              <a:t>Networking</a:t>
            </a:r>
            <a:r>
              <a:rPr lang="it-IT" dirty="0"/>
              <a:t/>
            </a:r>
            <a:br>
              <a:rPr lang="it-IT" dirty="0"/>
            </a:br>
            <a:endParaRPr lang="it-IT" dirty="0"/>
          </a:p>
        </p:txBody>
      </p:sp>
      <p:sp>
        <p:nvSpPr>
          <p:cNvPr id="3" name="Segnaposto contenuto 2"/>
          <p:cNvSpPr>
            <a:spLocks noGrp="1"/>
          </p:cNvSpPr>
          <p:nvPr>
            <p:ph idx="1"/>
          </p:nvPr>
        </p:nvSpPr>
        <p:spPr>
          <a:xfrm>
            <a:off x="457200" y="548680"/>
            <a:ext cx="5122912" cy="5760640"/>
          </a:xfrm>
        </p:spPr>
        <p:txBody>
          <a:bodyPr>
            <a:normAutofit fontScale="92500"/>
          </a:bodyPr>
          <a:lstStyle/>
          <a:p>
            <a:pPr marL="0" indent="0" algn="l"/>
            <a:r>
              <a:rPr lang="en-GB" dirty="0"/>
              <a:t>Aiming at a more mature participation of the volunteering world and a more attention to social needs CSV does a networking with the organizations on the territory. Networking is an important tool and instrument for a political and cultural role of volunteering. Another aim of networking is to join us public and third sector.</a:t>
            </a:r>
            <a:endParaRPr lang="it-IT" dirty="0"/>
          </a:p>
          <a:p>
            <a:pPr algn="l"/>
            <a:endParaRPr lang="it-IT" dirty="0"/>
          </a:p>
        </p:txBody>
      </p:sp>
    </p:spTree>
    <p:extLst>
      <p:ext uri="{BB962C8B-B14F-4D97-AF65-F5344CB8AC3E}">
        <p14:creationId xmlns:p14="http://schemas.microsoft.com/office/powerpoint/2010/main" val="163360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7"/>
            <a:ext cx="2339752" cy="398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i="1" dirty="0"/>
              <a:t>Counselling</a:t>
            </a:r>
            <a:endParaRPr lang="it-IT" dirty="0"/>
          </a:p>
        </p:txBody>
      </p:sp>
      <p:sp>
        <p:nvSpPr>
          <p:cNvPr id="3" name="Segnaposto contenuto 2"/>
          <p:cNvSpPr>
            <a:spLocks noGrp="1"/>
          </p:cNvSpPr>
          <p:nvPr>
            <p:ph idx="1"/>
          </p:nvPr>
        </p:nvSpPr>
        <p:spPr>
          <a:xfrm>
            <a:off x="1547664" y="1600200"/>
            <a:ext cx="7139136" cy="3845023"/>
          </a:xfrm>
        </p:spPr>
        <p:txBody>
          <a:bodyPr>
            <a:normAutofit fontScale="92500"/>
          </a:bodyPr>
          <a:lstStyle/>
          <a:p>
            <a:r>
              <a:rPr lang="en-GB" dirty="0"/>
              <a:t>CSV provides support and counselling on administrative and labour law, insurance, found raising, community service and so on. Moreover it is possible to obtain a specific counselling for problems that depend on volunteering </a:t>
            </a:r>
            <a:r>
              <a:rPr lang="en-GB" dirty="0" smtClean="0"/>
              <a:t>organizations 'sector.  </a:t>
            </a:r>
            <a:r>
              <a:rPr lang="en-GB" dirty="0"/>
              <a:t>CSV provides free support for economic and social accounting.</a:t>
            </a:r>
            <a:endParaRPr lang="it-IT" dirty="0"/>
          </a:p>
          <a:p>
            <a:endParaRPr lang="it-IT" dirty="0"/>
          </a:p>
        </p:txBody>
      </p:sp>
    </p:spTree>
    <p:extLst>
      <p:ext uri="{BB962C8B-B14F-4D97-AF65-F5344CB8AC3E}">
        <p14:creationId xmlns:p14="http://schemas.microsoft.com/office/powerpoint/2010/main" val="239207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749" y="4509120"/>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a:bodyPr>
          <a:lstStyle/>
          <a:p>
            <a:r>
              <a:rPr lang="en-GB" i="1" dirty="0" smtClean="0"/>
              <a:t>Projects</a:t>
            </a:r>
            <a:endParaRPr lang="it-IT" dirty="0"/>
          </a:p>
        </p:txBody>
      </p:sp>
      <p:sp>
        <p:nvSpPr>
          <p:cNvPr id="3" name="Segnaposto contenuto 2"/>
          <p:cNvSpPr>
            <a:spLocks noGrp="1"/>
          </p:cNvSpPr>
          <p:nvPr>
            <p:ph idx="1"/>
          </p:nvPr>
        </p:nvSpPr>
        <p:spPr>
          <a:xfrm>
            <a:off x="251520" y="1268760"/>
            <a:ext cx="8712968" cy="3456384"/>
          </a:xfrm>
        </p:spPr>
        <p:txBody>
          <a:bodyPr>
            <a:noAutofit/>
          </a:bodyPr>
          <a:lstStyle/>
          <a:p>
            <a:pPr algn="l"/>
            <a:r>
              <a:rPr lang="en-US" sz="2800" dirty="0"/>
              <a:t>CSV provides the following services:</a:t>
            </a:r>
          </a:p>
          <a:p>
            <a:pPr algn="l"/>
            <a:r>
              <a:rPr lang="en-US" sz="2800" dirty="0"/>
              <a:t>- Support for projects which have an impact on the territory supplying information and economic help to the volunteering organizations. </a:t>
            </a:r>
          </a:p>
          <a:p>
            <a:pPr algn="l"/>
            <a:r>
              <a:rPr lang="en-US" sz="2800" dirty="0"/>
              <a:t>- Information about local, national and </a:t>
            </a:r>
            <a:r>
              <a:rPr lang="en-US" sz="2800" dirty="0" smtClean="0"/>
              <a:t>European projectual </a:t>
            </a:r>
            <a:r>
              <a:rPr lang="en-US" sz="2800" dirty="0"/>
              <a:t>announcements and help in the ideas drawing </a:t>
            </a:r>
            <a:r>
              <a:rPr lang="en-US" sz="2800" dirty="0" smtClean="0"/>
              <a:t>up</a:t>
            </a:r>
            <a:endParaRPr lang="en-US" sz="2800" dirty="0"/>
          </a:p>
        </p:txBody>
      </p:sp>
    </p:spTree>
    <p:extLst>
      <p:ext uri="{BB962C8B-B14F-4D97-AF65-F5344CB8AC3E}">
        <p14:creationId xmlns:p14="http://schemas.microsoft.com/office/powerpoint/2010/main" val="3370119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99792" y="332656"/>
            <a:ext cx="4464496" cy="6095532"/>
          </a:xfrm>
          <a:prstGeom prst="rect">
            <a:avLst/>
          </a:prstGeom>
          <a:noFill/>
          <a:ln w="9525">
            <a:noFill/>
            <a:miter lim="800000"/>
            <a:headEnd/>
            <a:tailEnd/>
          </a:ln>
        </p:spPr>
      </p:pic>
      <p:sp>
        <p:nvSpPr>
          <p:cNvPr id="3" name="Rettangolo 2"/>
          <p:cNvSpPr/>
          <p:nvPr/>
        </p:nvSpPr>
        <p:spPr>
          <a:xfrm>
            <a:off x="0" y="0"/>
            <a:ext cx="2555776" cy="1754326"/>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4"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3" cstate="print"/>
          <a:srcRect/>
          <a:stretch>
            <a:fillRect/>
          </a:stretch>
        </p:blipFill>
        <p:spPr bwMode="auto">
          <a:xfrm>
            <a:off x="7339785" y="3933056"/>
            <a:ext cx="1804215" cy="22871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3" name="Rettangolo 2"/>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sp>
        <p:nvSpPr>
          <p:cNvPr id="4" name="Rettangolo 3"/>
          <p:cNvSpPr/>
          <p:nvPr/>
        </p:nvSpPr>
        <p:spPr>
          <a:xfrm>
            <a:off x="395536" y="1556792"/>
            <a:ext cx="7848872" cy="2554545"/>
          </a:xfrm>
          <a:prstGeom prst="rect">
            <a:avLst/>
          </a:prstGeom>
        </p:spPr>
        <p:txBody>
          <a:bodyPr wrap="square">
            <a:spAutoFit/>
          </a:bodyPr>
          <a:lstStyle/>
          <a:p>
            <a:r>
              <a:rPr lang="en-US" sz="2000" b="1" dirty="0" smtClean="0">
                <a:solidFill>
                  <a:schemeClr val="accent3">
                    <a:lumMod val="75000"/>
                  </a:schemeClr>
                </a:solidFill>
              </a:rPr>
              <a:t>Italy</a:t>
            </a:r>
            <a:r>
              <a:rPr lang="en-US" sz="2000" dirty="0" smtClean="0">
                <a:solidFill>
                  <a:schemeClr val="accent3">
                    <a:lumMod val="75000"/>
                  </a:schemeClr>
                </a:solidFill>
              </a:rPr>
              <a:t> confirmed its role </a:t>
            </a:r>
            <a:r>
              <a:rPr lang="en-US" sz="2000" b="1" dirty="0" smtClean="0">
                <a:solidFill>
                  <a:schemeClr val="accent3">
                    <a:lumMod val="75000"/>
                  </a:schemeClr>
                </a:solidFill>
              </a:rPr>
              <a:t>as a country of arrival for international migration</a:t>
            </a:r>
            <a:r>
              <a:rPr lang="en-US" sz="2000" dirty="0" smtClean="0">
                <a:solidFill>
                  <a:schemeClr val="accent3">
                    <a:lumMod val="75000"/>
                  </a:schemeClr>
                </a:solidFill>
              </a:rPr>
              <a:t>, especially since the beginning of the 21</a:t>
            </a:r>
            <a:r>
              <a:rPr lang="en-US" sz="2000" baseline="30000" dirty="0" smtClean="0">
                <a:solidFill>
                  <a:schemeClr val="accent3">
                    <a:lumMod val="75000"/>
                  </a:schemeClr>
                </a:solidFill>
              </a:rPr>
              <a:t>st</a:t>
            </a:r>
            <a:r>
              <a:rPr lang="en-US" sz="2000" dirty="0" smtClean="0">
                <a:solidFill>
                  <a:schemeClr val="accent3">
                    <a:lumMod val="75000"/>
                  </a:schemeClr>
                </a:solidFill>
              </a:rPr>
              <a:t> century. Even during the crisis period there has been an increase in immigration: the 3.4 million </a:t>
            </a:r>
            <a:r>
              <a:rPr lang="en-US" sz="2000" b="1" dirty="0" smtClean="0">
                <a:solidFill>
                  <a:schemeClr val="accent3">
                    <a:lumMod val="75000"/>
                  </a:schemeClr>
                </a:solidFill>
              </a:rPr>
              <a:t>foreign citizens residing</a:t>
            </a:r>
            <a:r>
              <a:rPr lang="en-US" sz="2000" dirty="0" smtClean="0">
                <a:solidFill>
                  <a:schemeClr val="accent3">
                    <a:lumMod val="75000"/>
                  </a:schemeClr>
                </a:solidFill>
              </a:rPr>
              <a:t> in Italy in 2007 have became </a:t>
            </a:r>
            <a:r>
              <a:rPr lang="en-US" sz="2000" b="1" dirty="0" smtClean="0">
                <a:solidFill>
                  <a:schemeClr val="accent3">
                    <a:lumMod val="75000"/>
                  </a:schemeClr>
                </a:solidFill>
              </a:rPr>
              <a:t>4,387,721</a:t>
            </a:r>
            <a:r>
              <a:rPr lang="en-US" sz="2000" dirty="0" smtClean="0">
                <a:solidFill>
                  <a:schemeClr val="accent3">
                    <a:lumMod val="75000"/>
                  </a:schemeClr>
                </a:solidFill>
              </a:rPr>
              <a:t> in 2012, equal to 7.4% of the total Italian population. In the same period, non-EU residents increased from 2.6 million to 3,764,236; according to estimates of the </a:t>
            </a:r>
            <a:r>
              <a:rPr lang="en-US" sz="2000" i="1" dirty="0" smtClean="0">
                <a:solidFill>
                  <a:schemeClr val="accent3">
                    <a:lumMod val="75000"/>
                  </a:schemeClr>
                </a:solidFill>
              </a:rPr>
              <a:t>Dossier</a:t>
            </a:r>
            <a:r>
              <a:rPr lang="en-US" sz="2000" dirty="0" smtClean="0">
                <a:solidFill>
                  <a:schemeClr val="accent3">
                    <a:lumMod val="75000"/>
                  </a:schemeClr>
                </a:solidFill>
              </a:rPr>
              <a:t>, the </a:t>
            </a:r>
            <a:r>
              <a:rPr lang="en-US" sz="2000" b="1" dirty="0" smtClean="0">
                <a:solidFill>
                  <a:schemeClr val="accent3">
                    <a:lumMod val="75000"/>
                  </a:schemeClr>
                </a:solidFill>
              </a:rPr>
              <a:t>total amount of regular immigrants</a:t>
            </a:r>
            <a:r>
              <a:rPr lang="en-US" sz="2000" dirty="0" smtClean="0">
                <a:solidFill>
                  <a:schemeClr val="accent3">
                    <a:lumMod val="75000"/>
                  </a:schemeClr>
                </a:solidFill>
              </a:rPr>
              <a:t> increased from 3,982,000 to </a:t>
            </a:r>
            <a:r>
              <a:rPr lang="en-US" sz="2000" b="1" dirty="0" smtClean="0">
                <a:solidFill>
                  <a:schemeClr val="accent3">
                    <a:lumMod val="75000"/>
                  </a:schemeClr>
                </a:solidFill>
              </a:rPr>
              <a:t>5,186,000</a:t>
            </a:r>
            <a:r>
              <a:rPr lang="en-US" sz="2000" dirty="0" smtClean="0">
                <a:solidFill>
                  <a:schemeClr val="accent3">
                    <a:lumMod val="75000"/>
                  </a:schemeClr>
                </a:solidFill>
              </a:rPr>
              <a:t> people.</a:t>
            </a:r>
            <a:endParaRPr lang="it-IT" sz="2000" dirty="0">
              <a:solidFill>
                <a:schemeClr val="accent3">
                  <a:lumMod val="75000"/>
                </a:schemeClr>
              </a:solidFill>
            </a:endParaRPr>
          </a:p>
        </p:txBody>
      </p:sp>
      <p:sp>
        <p:nvSpPr>
          <p:cNvPr id="5" name="Rettangolo 4"/>
          <p:cNvSpPr/>
          <p:nvPr/>
        </p:nvSpPr>
        <p:spPr>
          <a:xfrm>
            <a:off x="539552" y="5085184"/>
            <a:ext cx="4572000" cy="369332"/>
          </a:xfrm>
          <a:prstGeom prst="rect">
            <a:avLst/>
          </a:prstGeom>
        </p:spPr>
        <p:txBody>
          <a:bodyPr>
            <a:spAutoFit/>
          </a:bodyPr>
          <a:lstStyle/>
          <a:p>
            <a:r>
              <a:rPr lang="en-US" b="1" dirty="0" smtClean="0">
                <a:solidFill>
                  <a:schemeClr val="accent3">
                    <a:lumMod val="75000"/>
                  </a:schemeClr>
                </a:solidFill>
              </a:rPr>
              <a:t>Increase 2011- 2012: +8,2%</a:t>
            </a:r>
            <a:endParaRPr lang="it-IT"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3" name="Rettangolo 2"/>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sp>
        <p:nvSpPr>
          <p:cNvPr id="4" name="Rettangolo 3"/>
          <p:cNvSpPr/>
          <p:nvPr/>
        </p:nvSpPr>
        <p:spPr>
          <a:xfrm>
            <a:off x="0" y="4941168"/>
            <a:ext cx="7560840" cy="1323439"/>
          </a:xfrm>
          <a:prstGeom prst="rect">
            <a:avLst/>
          </a:prstGeom>
        </p:spPr>
        <p:txBody>
          <a:bodyPr wrap="square">
            <a:spAutoFit/>
          </a:bodyPr>
          <a:lstStyle/>
          <a:p>
            <a:r>
              <a:rPr lang="en-US" sz="2000" dirty="0" smtClean="0">
                <a:solidFill>
                  <a:schemeClr val="accent3">
                    <a:lumMod val="75000"/>
                  </a:schemeClr>
                </a:solidFill>
              </a:rPr>
              <a:t>As regards the</a:t>
            </a:r>
            <a:r>
              <a:rPr lang="en-US" sz="2000" b="1" dirty="0" smtClean="0">
                <a:solidFill>
                  <a:schemeClr val="accent3">
                    <a:lumMod val="75000"/>
                  </a:schemeClr>
                </a:solidFill>
              </a:rPr>
              <a:t> continental origin</a:t>
            </a:r>
            <a:r>
              <a:rPr lang="en-US" sz="2000" dirty="0" smtClean="0">
                <a:solidFill>
                  <a:schemeClr val="accent3">
                    <a:lumMod val="75000"/>
                  </a:schemeClr>
                </a:solidFill>
              </a:rPr>
              <a:t> of foreign citizens regularly residing in Italy, according to estimates by the </a:t>
            </a:r>
            <a:r>
              <a:rPr lang="en-US" sz="2000" i="1" dirty="0" smtClean="0">
                <a:solidFill>
                  <a:schemeClr val="accent3">
                    <a:lumMod val="75000"/>
                  </a:schemeClr>
                </a:solidFill>
              </a:rPr>
              <a:t>Dossier</a:t>
            </a:r>
            <a:r>
              <a:rPr lang="en-US" sz="2000" dirty="0" smtClean="0">
                <a:solidFill>
                  <a:schemeClr val="accent3">
                    <a:lumMod val="75000"/>
                  </a:schemeClr>
                </a:solidFill>
              </a:rPr>
              <a:t>, Europe prevails with 50.3% of the total, followed by Africa (22.2%), Asia (19.4%), America (8.0%) and Oceania (0.1%). (16.9%)</a:t>
            </a:r>
            <a:endParaRPr lang="it-IT" sz="2000" dirty="0">
              <a:solidFill>
                <a:schemeClr val="accent3">
                  <a:lumMod val="75000"/>
                </a:schemeClr>
              </a:solidFill>
            </a:endParaRPr>
          </a:p>
        </p:txBody>
      </p:sp>
      <p:graphicFrame>
        <p:nvGraphicFramePr>
          <p:cNvPr id="5" name="Grafico 4"/>
          <p:cNvGraphicFramePr/>
          <p:nvPr/>
        </p:nvGraphicFramePr>
        <p:xfrm>
          <a:off x="1403648" y="692696"/>
          <a:ext cx="7200800"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3" name="Rettangolo 2"/>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sp>
        <p:nvSpPr>
          <p:cNvPr id="4" name="Rettangolo 3"/>
          <p:cNvSpPr/>
          <p:nvPr/>
        </p:nvSpPr>
        <p:spPr>
          <a:xfrm>
            <a:off x="0" y="5013176"/>
            <a:ext cx="7560840" cy="1015663"/>
          </a:xfrm>
          <a:prstGeom prst="rect">
            <a:avLst/>
          </a:prstGeom>
        </p:spPr>
        <p:txBody>
          <a:bodyPr wrap="square">
            <a:spAutoFit/>
          </a:bodyPr>
          <a:lstStyle/>
          <a:p>
            <a:r>
              <a:rPr lang="en-US" sz="2000" dirty="0" smtClean="0">
                <a:solidFill>
                  <a:schemeClr val="accent3">
                    <a:lumMod val="75000"/>
                  </a:schemeClr>
                </a:solidFill>
              </a:rPr>
              <a:t>Among the </a:t>
            </a:r>
            <a:r>
              <a:rPr lang="en-US" sz="2000" b="1" dirty="0" smtClean="0">
                <a:solidFill>
                  <a:schemeClr val="accent3">
                    <a:lumMod val="75000"/>
                  </a:schemeClr>
                </a:solidFill>
              </a:rPr>
              <a:t>areas of residence</a:t>
            </a:r>
            <a:r>
              <a:rPr lang="en-US" sz="2000" dirty="0" smtClean="0">
                <a:solidFill>
                  <a:schemeClr val="accent3">
                    <a:lumMod val="75000"/>
                  </a:schemeClr>
                </a:solidFill>
              </a:rPr>
              <a:t>, the most preferred ones are in the Northern (61.8%) and Central (24.2%) Italy, whereas the provinces of Milan and Rome hold one-sixth of the total residents (16.9%)</a:t>
            </a:r>
            <a:endParaRPr lang="it-IT" sz="2000" dirty="0">
              <a:solidFill>
                <a:schemeClr val="accent3">
                  <a:lumMod val="75000"/>
                </a:schemeClr>
              </a:solidFill>
            </a:endParaRPr>
          </a:p>
        </p:txBody>
      </p:sp>
      <p:graphicFrame>
        <p:nvGraphicFramePr>
          <p:cNvPr id="7" name="Diagramma 6"/>
          <p:cNvGraphicFramePr/>
          <p:nvPr/>
        </p:nvGraphicFramePr>
        <p:xfrm>
          <a:off x="3203848" y="836712"/>
          <a:ext cx="352839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a:normAutofit fontScale="90000"/>
          </a:bodyPr>
          <a:lstStyle/>
          <a:p>
            <a:r>
              <a:rPr lang="en-GB" dirty="0" smtClean="0"/>
              <a:t>The Volunteer Support Centres in Italy</a:t>
            </a:r>
            <a:endParaRPr lang="it-IT" dirty="0"/>
          </a:p>
        </p:txBody>
      </p:sp>
      <p:sp>
        <p:nvSpPr>
          <p:cNvPr id="14" name="Segnaposto contenuto 13"/>
          <p:cNvSpPr>
            <a:spLocks noGrp="1"/>
          </p:cNvSpPr>
          <p:nvPr>
            <p:ph idx="1"/>
          </p:nvPr>
        </p:nvSpPr>
        <p:spPr>
          <a:xfrm>
            <a:off x="457200" y="1600200"/>
            <a:ext cx="8229600" cy="3701007"/>
          </a:xfrm>
        </p:spPr>
        <p:txBody>
          <a:bodyPr>
            <a:normAutofit fontScale="70000" lnSpcReduction="20000"/>
          </a:bodyPr>
          <a:lstStyle/>
          <a:p>
            <a:r>
              <a:rPr lang="en-GB" dirty="0" smtClean="0"/>
              <a:t>Volunteer support Centres (VSCs) were established by the Law 266/91. They are working facilities managed by the volunteering world offering free services to voluntary organizations. </a:t>
            </a:r>
            <a:endParaRPr lang="it-IT" dirty="0" smtClean="0"/>
          </a:p>
          <a:p>
            <a:r>
              <a:rPr lang="en-GB" dirty="0" smtClean="0"/>
              <a:t> </a:t>
            </a:r>
            <a:endParaRPr lang="it-IT" dirty="0" smtClean="0"/>
          </a:p>
          <a:p>
            <a:r>
              <a:rPr lang="en-GB" dirty="0" smtClean="0"/>
              <a:t>They promote the culture of solidarity and active volunteering, facilitate and support the actions of voluntary organizations through consultancy, help, training and information services. </a:t>
            </a:r>
            <a:endParaRPr lang="it-IT" dirty="0" smtClean="0"/>
          </a:p>
          <a:p>
            <a:r>
              <a:rPr lang="en-GB" dirty="0" smtClean="0"/>
              <a:t> </a:t>
            </a:r>
            <a:endParaRPr lang="it-IT" dirty="0" smtClean="0"/>
          </a:p>
          <a:p>
            <a:r>
              <a:rPr lang="en-GB" dirty="0" smtClean="0"/>
              <a:t>Present all over Italy, VSCs are financed by 1/15</a:t>
            </a:r>
            <a:r>
              <a:rPr lang="en-GB" baseline="30000" dirty="0" smtClean="0"/>
              <a:t>th</a:t>
            </a:r>
            <a:r>
              <a:rPr lang="en-GB" dirty="0" smtClean="0"/>
              <a:t> of profits made by bank foundations (after management expenses and law duties) through the Special Fund for Volunteering, set up in every Region.</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3" name="Rettangolo 2"/>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sp>
        <p:nvSpPr>
          <p:cNvPr id="6" name="Rettangolo 5"/>
          <p:cNvSpPr/>
          <p:nvPr/>
        </p:nvSpPr>
        <p:spPr>
          <a:xfrm>
            <a:off x="2411760" y="1124744"/>
            <a:ext cx="4608512" cy="3139321"/>
          </a:xfrm>
          <a:prstGeom prst="rect">
            <a:avLst/>
          </a:prstGeom>
        </p:spPr>
        <p:txBody>
          <a:bodyPr wrap="square">
            <a:spAutoFit/>
          </a:bodyPr>
          <a:lstStyle/>
          <a:p>
            <a:r>
              <a:rPr lang="en-US" b="1" dirty="0" smtClean="0">
                <a:solidFill>
                  <a:schemeClr val="accent3">
                    <a:lumMod val="75000"/>
                  </a:schemeClr>
                </a:solidFill>
              </a:rPr>
              <a:t>Even during the years of the crisis (2008-2012) the employment rate of immigrants increased</a:t>
            </a:r>
            <a:r>
              <a:rPr lang="en-US" dirty="0" smtClean="0">
                <a:solidFill>
                  <a:schemeClr val="accent3">
                    <a:lumMod val="75000"/>
                  </a:schemeClr>
                </a:solidFill>
              </a:rPr>
              <a:t>, in both absolute and percentage terms; while the number of employed Italians decreased by almost 1 million people, immigrants increased by 31.4% (from 1.75 to 2.3 million and even more, when counting seasonal workers and those who live with their employer), reaching nearly 10% of the total employed population, although the majority is employed in low-skill jobs not sought after by the Italians. </a:t>
            </a:r>
            <a:endParaRPr lang="it-IT" dirty="0">
              <a:solidFill>
                <a:schemeClr val="accent3">
                  <a:lumMod val="75000"/>
                </a:schemeClr>
              </a:solidFill>
            </a:endParaRPr>
          </a:p>
        </p:txBody>
      </p:sp>
      <p:graphicFrame>
        <p:nvGraphicFramePr>
          <p:cNvPr id="8" name="Segnaposto contenuto 8"/>
          <p:cNvGraphicFramePr>
            <a:graphicFrameLocks/>
          </p:cNvGraphicFramePr>
          <p:nvPr/>
        </p:nvGraphicFramePr>
        <p:xfrm>
          <a:off x="0" y="4869160"/>
          <a:ext cx="3096344" cy="1488618"/>
        </p:xfrm>
        <a:graphic>
          <a:graphicData uri="http://schemas.openxmlformats.org/drawingml/2006/table">
            <a:tbl>
              <a:tblPr firstRow="1" bandRow="1">
                <a:tableStyleId>{5940675A-B579-460E-94D1-54222C63F5DA}</a:tableStyleId>
              </a:tblPr>
              <a:tblGrid>
                <a:gridCol w="1944216"/>
                <a:gridCol w="1152128"/>
              </a:tblGrid>
              <a:tr h="49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chemeClr val="accent3">
                              <a:lumMod val="75000"/>
                            </a:schemeClr>
                          </a:solidFill>
                        </a:rPr>
                        <a:t>Agricolture</a:t>
                      </a:r>
                    </a:p>
                  </a:txBody>
                  <a:tcPr marL="135707" marR="135707" anchor="c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2400" b="1" dirty="0" smtClean="0">
                          <a:solidFill>
                            <a:schemeClr val="accent3">
                              <a:lumMod val="75000"/>
                            </a:schemeClr>
                          </a:solidFill>
                        </a:rPr>
                        <a:t>4,9%</a:t>
                      </a:r>
                    </a:p>
                  </a:txBody>
                  <a:tcPr marL="135707" marR="135707" anchor="ctr">
                    <a:solidFill>
                      <a:schemeClr val="bg1">
                        <a:lumMod val="85000"/>
                      </a:schemeClr>
                    </a:solidFill>
                  </a:tcPr>
                </a:tc>
              </a:tr>
              <a:tr h="49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err="1" smtClean="0">
                          <a:solidFill>
                            <a:schemeClr val="accent3">
                              <a:lumMod val="75000"/>
                            </a:schemeClr>
                          </a:solidFill>
                        </a:rPr>
                        <a:t>Industry</a:t>
                      </a:r>
                      <a:endParaRPr lang="it-IT" sz="2400" b="1" dirty="0" smtClean="0">
                        <a:solidFill>
                          <a:schemeClr val="accent3">
                            <a:lumMod val="75000"/>
                          </a:schemeClr>
                        </a:solidFill>
                      </a:endParaRPr>
                    </a:p>
                  </a:txBody>
                  <a:tcPr marL="135707" marR="135707" anchor="ct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2400" b="1" dirty="0" smtClean="0">
                          <a:solidFill>
                            <a:schemeClr val="accent3">
                              <a:lumMod val="75000"/>
                            </a:schemeClr>
                          </a:solidFill>
                        </a:rPr>
                        <a:t>33,0%</a:t>
                      </a:r>
                    </a:p>
                  </a:txBody>
                  <a:tcPr marL="135707" marR="135707" anchor="ctr">
                    <a:solidFill>
                      <a:schemeClr val="bg1">
                        <a:lumMod val="85000"/>
                      </a:schemeClr>
                    </a:solidFill>
                  </a:tcPr>
                </a:tc>
              </a:tr>
              <a:tr h="496206">
                <a:tc>
                  <a:txBody>
                    <a:bodyPr/>
                    <a:lstStyle/>
                    <a:p>
                      <a:r>
                        <a:rPr lang="it-IT" sz="2400" b="1" i="0" dirty="0" smtClean="0">
                          <a:solidFill>
                            <a:schemeClr val="accent3">
                              <a:lumMod val="75000"/>
                            </a:schemeClr>
                          </a:solidFill>
                        </a:rPr>
                        <a:t>Service</a:t>
                      </a:r>
                      <a:endParaRPr lang="it-IT" sz="2400" b="1" i="0" dirty="0">
                        <a:solidFill>
                          <a:schemeClr val="accent3">
                            <a:lumMod val="75000"/>
                          </a:schemeClr>
                        </a:solidFill>
                      </a:endParaRPr>
                    </a:p>
                  </a:txBody>
                  <a:tcPr marL="135707" marR="135707" anchor="ctr">
                    <a:solidFill>
                      <a:schemeClr val="bg1">
                        <a:lumMod val="85000"/>
                      </a:schemeClr>
                    </a:solidFill>
                  </a:tcPr>
                </a:tc>
                <a:tc>
                  <a:txBody>
                    <a:bodyPr/>
                    <a:lstStyle/>
                    <a:p>
                      <a:pPr algn="r"/>
                      <a:r>
                        <a:rPr lang="it-IT" sz="2400" b="1" i="0" dirty="0" smtClean="0">
                          <a:solidFill>
                            <a:schemeClr val="accent3">
                              <a:lumMod val="75000"/>
                            </a:schemeClr>
                          </a:solidFill>
                        </a:rPr>
                        <a:t>62,1%</a:t>
                      </a:r>
                      <a:endParaRPr lang="it-IT" sz="2400" b="1" i="0" dirty="0">
                        <a:solidFill>
                          <a:schemeClr val="accent3">
                            <a:lumMod val="75000"/>
                          </a:schemeClr>
                        </a:solidFill>
                      </a:endParaRPr>
                    </a:p>
                  </a:txBody>
                  <a:tcPr marL="135707" marR="135707" anchor="ctr">
                    <a:solidFill>
                      <a:schemeClr val="bg1">
                        <a:lumMod val="85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11760" y="980728"/>
            <a:ext cx="4572000" cy="3416320"/>
          </a:xfrm>
          <a:prstGeom prst="rect">
            <a:avLst/>
          </a:prstGeom>
        </p:spPr>
        <p:txBody>
          <a:bodyPr>
            <a:spAutoFit/>
          </a:bodyPr>
          <a:lstStyle/>
          <a:p>
            <a:r>
              <a:rPr lang="en-US" dirty="0" smtClean="0">
                <a:solidFill>
                  <a:schemeClr val="accent3">
                    <a:lumMod val="75000"/>
                  </a:schemeClr>
                </a:solidFill>
              </a:rPr>
              <a:t>In 2012, one of the main reasons for the growth of the foreign population are the </a:t>
            </a:r>
            <a:r>
              <a:rPr lang="en-US" b="1" dirty="0" smtClean="0">
                <a:solidFill>
                  <a:schemeClr val="accent3">
                    <a:lumMod val="75000"/>
                  </a:schemeClr>
                </a:solidFill>
              </a:rPr>
              <a:t>children born in Italy</a:t>
            </a:r>
            <a:r>
              <a:rPr lang="en-US" dirty="0" smtClean="0">
                <a:solidFill>
                  <a:schemeClr val="accent3">
                    <a:lumMod val="75000"/>
                  </a:schemeClr>
                </a:solidFill>
              </a:rPr>
              <a:t> to foreign parents (79,894; they were less than 30,000 in 2000), who are joined by the 26,714 children of mixed couples (who have direct access to the Italian citizenship). Overall, if considering both minors born in Italy and those reunited with their families, the total number of non-EU </a:t>
            </a:r>
            <a:r>
              <a:rPr lang="en-US" b="1" dirty="0" smtClean="0">
                <a:solidFill>
                  <a:schemeClr val="accent3">
                    <a:lumMod val="75000"/>
                  </a:schemeClr>
                </a:solidFill>
              </a:rPr>
              <a:t>minors</a:t>
            </a:r>
            <a:r>
              <a:rPr lang="en-US" dirty="0" smtClean="0">
                <a:solidFill>
                  <a:schemeClr val="accent3">
                    <a:lumMod val="75000"/>
                  </a:schemeClr>
                </a:solidFill>
              </a:rPr>
              <a:t> staying in Italy is 908,539 (24.1% of the total), whereas the EU minors should be at least 250,000</a:t>
            </a:r>
            <a:endParaRPr lang="it-IT" dirty="0">
              <a:solidFill>
                <a:schemeClr val="accent3">
                  <a:lumMod val="75000"/>
                </a:schemeClr>
              </a:solidFill>
            </a:endParaRPr>
          </a:p>
        </p:txBody>
      </p:sp>
      <p:sp>
        <p:nvSpPr>
          <p:cNvPr id="3" name="Rettangolo 2"/>
          <p:cNvSpPr/>
          <p:nvPr/>
        </p:nvSpPr>
        <p:spPr>
          <a:xfrm>
            <a:off x="251520" y="4964975"/>
            <a:ext cx="6660232" cy="1200329"/>
          </a:xfrm>
          <a:prstGeom prst="rect">
            <a:avLst/>
          </a:prstGeom>
        </p:spPr>
        <p:txBody>
          <a:bodyPr wrap="square">
            <a:spAutoFit/>
          </a:bodyPr>
          <a:lstStyle/>
          <a:p>
            <a:r>
              <a:rPr lang="en-US" dirty="0" smtClean="0">
                <a:solidFill>
                  <a:schemeClr val="accent3">
                    <a:lumMod val="75000"/>
                  </a:schemeClr>
                </a:solidFill>
              </a:rPr>
              <a:t>786,650 </a:t>
            </a:r>
            <a:r>
              <a:rPr lang="en-US" b="1" dirty="0" smtClean="0">
                <a:solidFill>
                  <a:schemeClr val="accent3">
                    <a:lumMod val="75000"/>
                  </a:schemeClr>
                </a:solidFill>
              </a:rPr>
              <a:t>foreign students</a:t>
            </a:r>
            <a:r>
              <a:rPr lang="en-US" dirty="0" smtClean="0">
                <a:solidFill>
                  <a:schemeClr val="accent3">
                    <a:lumMod val="75000"/>
                  </a:schemeClr>
                </a:solidFill>
              </a:rPr>
              <a:t> enrolled in 2012-13 (representing 8.8% of the total and 9.8% of those enrolled at elementary schools). In 2,500 schools (14.6% of the total) foreign students are more than 30% of the total student population</a:t>
            </a:r>
            <a:endParaRPr lang="it-IT" dirty="0">
              <a:solidFill>
                <a:schemeClr val="accent3">
                  <a:lumMod val="75000"/>
                </a:schemeClr>
              </a:solidFill>
            </a:endParaRPr>
          </a:p>
        </p:txBody>
      </p:sp>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graphicFrame>
        <p:nvGraphicFramePr>
          <p:cNvPr id="6" name="Segnaposto contenuto 3"/>
          <p:cNvGraphicFramePr>
            <a:graphicFrameLocks/>
          </p:cNvGraphicFramePr>
          <p:nvPr/>
        </p:nvGraphicFramePr>
        <p:xfrm>
          <a:off x="1979712" y="1196752"/>
          <a:ext cx="381642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arrotondato 6"/>
          <p:cNvSpPr/>
          <p:nvPr/>
        </p:nvSpPr>
        <p:spPr>
          <a:xfrm>
            <a:off x="6156176" y="1196752"/>
            <a:ext cx="2088232" cy="2088232"/>
          </a:xfrm>
          <a:prstGeom prst="roundRect">
            <a:avLst/>
          </a:prstGeom>
          <a:solidFill>
            <a:srgbClr val="F6A232"/>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3500" b="1" dirty="0" err="1" smtClean="0">
                <a:solidFill>
                  <a:schemeClr val="tx1"/>
                </a:solidFill>
              </a:rPr>
              <a:t>Balance</a:t>
            </a:r>
            <a:r>
              <a:rPr lang="it-IT" sz="3500" b="1" dirty="0" smtClean="0">
                <a:solidFill>
                  <a:schemeClr val="tx1"/>
                </a:solidFill>
              </a:rPr>
              <a:t> : </a:t>
            </a:r>
          </a:p>
          <a:p>
            <a:pPr algn="ctr"/>
            <a:r>
              <a:rPr lang="it-IT" sz="3500" b="1" dirty="0" smtClean="0">
                <a:solidFill>
                  <a:schemeClr val="tx1"/>
                </a:solidFill>
              </a:rPr>
              <a:t>+1,4 </a:t>
            </a:r>
            <a:r>
              <a:rPr lang="it-IT" sz="3500" b="1" dirty="0" err="1" smtClean="0">
                <a:solidFill>
                  <a:schemeClr val="tx1"/>
                </a:solidFill>
              </a:rPr>
              <a:t>billion</a:t>
            </a:r>
            <a:r>
              <a:rPr lang="it-IT" sz="3500" b="1" dirty="0" smtClean="0">
                <a:solidFill>
                  <a:schemeClr val="tx1"/>
                </a:solidFill>
              </a:rPr>
              <a:t> euro </a:t>
            </a:r>
            <a:endParaRPr lang="it-IT" sz="3500" b="1" dirty="0">
              <a:solidFill>
                <a:schemeClr val="tx1"/>
              </a:solidFill>
            </a:endParaRPr>
          </a:p>
        </p:txBody>
      </p:sp>
      <p:sp>
        <p:nvSpPr>
          <p:cNvPr id="8" name="CasellaDiTesto 7"/>
          <p:cNvSpPr txBox="1"/>
          <p:nvPr/>
        </p:nvSpPr>
        <p:spPr>
          <a:xfrm>
            <a:off x="179512" y="5165229"/>
            <a:ext cx="6624736" cy="1477328"/>
          </a:xfrm>
          <a:prstGeom prst="rect">
            <a:avLst/>
          </a:prstGeom>
          <a:noFill/>
        </p:spPr>
        <p:txBody>
          <a:bodyPr wrap="square" rtlCol="0">
            <a:spAutoFit/>
          </a:bodyPr>
          <a:lstStyle/>
          <a:p>
            <a:pPr marL="177800" indent="-177800"/>
            <a:r>
              <a:rPr lang="it-IT" dirty="0" smtClean="0">
                <a:solidFill>
                  <a:schemeClr val="accent3">
                    <a:lumMod val="75000"/>
                  </a:schemeClr>
                </a:solidFill>
              </a:rPr>
              <a:t>* </a:t>
            </a:r>
            <a:r>
              <a:rPr lang="en-US" dirty="0" smtClean="0">
                <a:solidFill>
                  <a:schemeClr val="accent3">
                    <a:lumMod val="75000"/>
                  </a:schemeClr>
                </a:solidFill>
              </a:rPr>
              <a:t>social security contributions, personal income tax revenue, taxes on consumption and oils, other taxes, cost of residence permits</a:t>
            </a:r>
            <a:r>
              <a:rPr lang="it-IT" dirty="0" smtClean="0">
                <a:solidFill>
                  <a:schemeClr val="accent3">
                    <a:lumMod val="75000"/>
                  </a:schemeClr>
                </a:solidFill>
              </a:rPr>
              <a:t>.        </a:t>
            </a:r>
          </a:p>
          <a:p>
            <a:pPr marL="177800" indent="-177800"/>
            <a:r>
              <a:rPr lang="it-IT" dirty="0" smtClean="0">
                <a:solidFill>
                  <a:schemeClr val="accent3">
                    <a:lumMod val="75000"/>
                  </a:schemeClr>
                </a:solidFill>
              </a:rPr>
              <a:t>** </a:t>
            </a:r>
            <a:r>
              <a:rPr lang="en-US" dirty="0" smtClean="0">
                <a:solidFill>
                  <a:schemeClr val="accent3">
                    <a:lumMod val="75000"/>
                  </a:schemeClr>
                </a:solidFill>
              </a:rPr>
              <a:t>health, education, social services, home integration, justice, </a:t>
            </a:r>
            <a:br>
              <a:rPr lang="en-US" dirty="0" smtClean="0">
                <a:solidFill>
                  <a:schemeClr val="accent3">
                    <a:lumMod val="75000"/>
                  </a:schemeClr>
                </a:solidFill>
              </a:rPr>
            </a:br>
            <a:r>
              <a:rPr lang="en-US" dirty="0" smtClean="0">
                <a:solidFill>
                  <a:schemeClr val="accent3">
                    <a:lumMod val="75000"/>
                  </a:schemeClr>
                </a:solidFill>
              </a:rPr>
              <a:t>contrast of irregularity, social security.</a:t>
            </a:r>
            <a:endParaRPr lang="it-IT" sz="1400" dirty="0" smtClean="0">
              <a:solidFill>
                <a:schemeClr val="accent3">
                  <a:lumMod val="75000"/>
                </a:schemeClr>
              </a:solidFill>
            </a:endParaRPr>
          </a:p>
          <a:p>
            <a:endParaRPr lang="it-IT" dirty="0">
              <a:solidFill>
                <a:schemeClr val="accent3">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preferRelativeResize="0">
            <a:picLocks noChangeAspect="1" noChangeArrowheads="1"/>
          </p:cNvPicPr>
          <p:nvPr/>
        </p:nvPicPr>
        <p:blipFill>
          <a:blip r:embed="rId2" cstate="print"/>
          <a:stretch>
            <a:fillRect/>
          </a:stretch>
        </p:blipFill>
        <p:spPr bwMode="auto">
          <a:xfrm>
            <a:off x="395536" y="836712"/>
            <a:ext cx="8424936" cy="5714129"/>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95536" y="548680"/>
            <a:ext cx="8352928" cy="3759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rot="10800000">
            <a:off x="1691680" y="548680"/>
            <a:ext cx="5400600" cy="3550395"/>
          </a:xfrm>
          <a:prstGeom prst="rect">
            <a:avLst/>
          </a:prstGeom>
          <a:noFill/>
          <a:ln w="9525">
            <a:noFill/>
            <a:miter lim="800000"/>
            <a:headEnd/>
            <a:tailEnd/>
          </a:ln>
        </p:spPr>
      </p:pic>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3" cstate="print"/>
          <a:srcRect/>
          <a:stretch>
            <a:fillRect/>
          </a:stretch>
        </p:blipFill>
        <p:spPr bwMode="auto">
          <a:xfrm>
            <a:off x="7339785" y="3933056"/>
            <a:ext cx="1804215" cy="2287148"/>
          </a:xfrm>
          <a:prstGeom prst="rect">
            <a:avLst/>
          </a:prstGeom>
          <a:noFill/>
        </p:spPr>
      </p:pic>
      <p:sp>
        <p:nvSpPr>
          <p:cNvPr id="9" name="Rettangolo 8"/>
          <p:cNvSpPr/>
          <p:nvPr/>
        </p:nvSpPr>
        <p:spPr>
          <a:xfrm>
            <a:off x="0" y="4725144"/>
            <a:ext cx="7308304" cy="707886"/>
          </a:xfrm>
          <a:prstGeom prst="rect">
            <a:avLst/>
          </a:prstGeom>
        </p:spPr>
        <p:txBody>
          <a:bodyPr wrap="square">
            <a:spAutoFit/>
          </a:bodyPr>
          <a:lstStyle/>
          <a:p>
            <a:r>
              <a:rPr lang="en-US" sz="2000" b="1" dirty="0" smtClean="0">
                <a:solidFill>
                  <a:schemeClr val="accent3">
                    <a:lumMod val="75000"/>
                  </a:schemeClr>
                </a:solidFill>
              </a:rPr>
              <a:t>The immigrants’ access to social security:  an issue of fundamental importance</a:t>
            </a:r>
            <a:endParaRPr lang="it-IT" sz="2000" b="1" dirty="0" smtClean="0">
              <a:solidFill>
                <a:schemeClr val="accent3">
                  <a:lumMod val="75000"/>
                </a:schemeClr>
              </a:solidFill>
            </a:endParaRPr>
          </a:p>
        </p:txBody>
      </p:sp>
      <p:sp>
        <p:nvSpPr>
          <p:cNvPr id="11" name="Rettangolo 10"/>
          <p:cNvSpPr/>
          <p:nvPr/>
        </p:nvSpPr>
        <p:spPr>
          <a:xfrm>
            <a:off x="0" y="5301208"/>
            <a:ext cx="7380312" cy="1015663"/>
          </a:xfrm>
          <a:prstGeom prst="rect">
            <a:avLst/>
          </a:prstGeom>
        </p:spPr>
        <p:txBody>
          <a:bodyPr wrap="square">
            <a:spAutoFit/>
          </a:bodyPr>
          <a:lstStyle/>
          <a:p>
            <a:r>
              <a:rPr lang="en-US" sz="2000" dirty="0" smtClean="0">
                <a:solidFill>
                  <a:schemeClr val="accent3">
                    <a:lumMod val="75000"/>
                  </a:schemeClr>
                </a:solidFill>
              </a:rPr>
              <a:t>The Social Security System and access to healthcare are fundamental tools of inclusion, as they provide effective protection against unemployment, accidents at work, sickness and invalidity </a:t>
            </a:r>
            <a:endParaRPr lang="it-IT" sz="2000" dirty="0" smtClean="0">
              <a:solidFill>
                <a:schemeClr val="accent3">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0800000">
            <a:off x="308218" y="548680"/>
            <a:ext cx="8527562" cy="57606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9" name="Rettangolo 8"/>
          <p:cNvSpPr/>
          <p:nvPr/>
        </p:nvSpPr>
        <p:spPr>
          <a:xfrm>
            <a:off x="0" y="5229200"/>
            <a:ext cx="4572000" cy="1015663"/>
          </a:xfrm>
          <a:prstGeom prst="rect">
            <a:avLst/>
          </a:prstGeom>
        </p:spPr>
        <p:txBody>
          <a:bodyPr>
            <a:spAutoFit/>
          </a:bodyPr>
          <a:lstStyle/>
          <a:p>
            <a:r>
              <a:rPr lang="en-US" sz="2000" dirty="0" smtClean="0">
                <a:solidFill>
                  <a:schemeClr val="accent3">
                    <a:lumMod val="75000"/>
                  </a:schemeClr>
                </a:solidFill>
              </a:rPr>
              <a:t>Significant variations exist in the </a:t>
            </a:r>
            <a:r>
              <a:rPr lang="en-US" sz="2000" dirty="0" err="1" smtClean="0">
                <a:solidFill>
                  <a:schemeClr val="accent3">
                    <a:lumMod val="75000"/>
                  </a:schemeClr>
                </a:solidFill>
              </a:rPr>
              <a:t>organisation</a:t>
            </a:r>
            <a:r>
              <a:rPr lang="en-US" sz="2000" dirty="0" smtClean="0">
                <a:solidFill>
                  <a:schemeClr val="accent3">
                    <a:lumMod val="75000"/>
                  </a:schemeClr>
                </a:solidFill>
              </a:rPr>
              <a:t> and financing of social security systems in EU Member States</a:t>
            </a:r>
            <a:endParaRPr lang="it-IT" sz="2000" b="1" dirty="0" smtClean="0">
              <a:solidFill>
                <a:schemeClr val="accent3">
                  <a:lumMod val="75000"/>
                </a:schemeClr>
              </a:solidFill>
            </a:endParaRPr>
          </a:p>
        </p:txBody>
      </p:sp>
      <p:sp>
        <p:nvSpPr>
          <p:cNvPr id="11" name="Rettangolo 10"/>
          <p:cNvSpPr/>
          <p:nvPr/>
        </p:nvSpPr>
        <p:spPr>
          <a:xfrm>
            <a:off x="2195736" y="1196752"/>
            <a:ext cx="4572000" cy="3170099"/>
          </a:xfrm>
          <a:prstGeom prst="rect">
            <a:avLst/>
          </a:prstGeom>
        </p:spPr>
        <p:txBody>
          <a:bodyPr>
            <a:spAutoFit/>
          </a:bodyPr>
          <a:lstStyle/>
          <a:p>
            <a:r>
              <a:rPr lang="en-US" sz="2000" dirty="0" smtClean="0">
                <a:solidFill>
                  <a:schemeClr val="accent3">
                    <a:lumMod val="75000"/>
                  </a:schemeClr>
                </a:solidFill>
              </a:rPr>
              <a:t>According to Italian law, </a:t>
            </a:r>
            <a:r>
              <a:rPr lang="en-US" sz="2000" b="1" dirty="0" smtClean="0">
                <a:solidFill>
                  <a:schemeClr val="accent3">
                    <a:lumMod val="75000"/>
                  </a:schemeClr>
                </a:solidFill>
              </a:rPr>
              <a:t>all workers who perform a remunerated activity in the country are compulsorily insured with the social security system</a:t>
            </a:r>
            <a:r>
              <a:rPr lang="en-US" sz="2000" dirty="0" smtClean="0">
                <a:solidFill>
                  <a:schemeClr val="accent3">
                    <a:lumMod val="75000"/>
                  </a:schemeClr>
                </a:solidFill>
              </a:rPr>
              <a:t>, which is financed by insurance contributions paid by employers and workers (both employed and self-employed), as well as by state resources and – for welfare benefits – by national and local public funds</a:t>
            </a:r>
            <a:endParaRPr lang="it-IT" sz="2000" dirty="0" smtClean="0">
              <a:solidFill>
                <a:schemeClr val="accent3">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11" name="Rettangolo 10"/>
          <p:cNvSpPr/>
          <p:nvPr/>
        </p:nvSpPr>
        <p:spPr>
          <a:xfrm>
            <a:off x="467544" y="1628800"/>
            <a:ext cx="7704856" cy="2246769"/>
          </a:xfrm>
          <a:prstGeom prst="rect">
            <a:avLst/>
          </a:prstGeom>
        </p:spPr>
        <p:txBody>
          <a:bodyPr wrap="square">
            <a:spAutoFit/>
          </a:bodyPr>
          <a:lstStyle/>
          <a:p>
            <a:r>
              <a:rPr lang="en-US" sz="2000" dirty="0" smtClean="0">
                <a:solidFill>
                  <a:schemeClr val="accent3">
                    <a:lumMod val="75000"/>
                  </a:schemeClr>
                </a:solidFill>
              </a:rPr>
              <a:t>In order to qualify for social security benefits like contributory </a:t>
            </a:r>
            <a:r>
              <a:rPr lang="en-US" sz="2000" b="1" dirty="0" smtClean="0">
                <a:solidFill>
                  <a:schemeClr val="accent3">
                    <a:lumMod val="75000"/>
                  </a:schemeClr>
                </a:solidFill>
              </a:rPr>
              <a:t>pensions (old-age, disability, invalidity and survivors), </a:t>
            </a:r>
            <a:r>
              <a:rPr lang="en-US" sz="2000" dirty="0" smtClean="0">
                <a:solidFill>
                  <a:schemeClr val="accent3">
                    <a:lumMod val="75000"/>
                  </a:schemeClr>
                </a:solidFill>
              </a:rPr>
              <a:t>unemployment (</a:t>
            </a:r>
            <a:r>
              <a:rPr lang="en-US" sz="2000" b="1" dirty="0" smtClean="0">
                <a:solidFill>
                  <a:schemeClr val="accent3">
                    <a:lumMod val="75000"/>
                  </a:schemeClr>
                </a:solidFill>
              </a:rPr>
              <a:t>unemployment benefit, mobility allowance and ordinary redundancy fund), </a:t>
            </a:r>
            <a:r>
              <a:rPr lang="en-US" sz="2000" dirty="0" smtClean="0">
                <a:solidFill>
                  <a:schemeClr val="accent3">
                    <a:lumMod val="75000"/>
                  </a:schemeClr>
                </a:solidFill>
              </a:rPr>
              <a:t>family support (</a:t>
            </a:r>
            <a:r>
              <a:rPr lang="en-US" sz="2000" b="1" dirty="0" smtClean="0">
                <a:solidFill>
                  <a:schemeClr val="accent3">
                    <a:lumMod val="75000"/>
                  </a:schemeClr>
                </a:solidFill>
              </a:rPr>
              <a:t>family allowance, maternity leave, parental leave, sick child leave</a:t>
            </a:r>
            <a:r>
              <a:rPr lang="en-US" sz="2000" dirty="0" smtClean="0">
                <a:solidFill>
                  <a:schemeClr val="accent3">
                    <a:lumMod val="75000"/>
                  </a:schemeClr>
                </a:solidFill>
              </a:rPr>
              <a:t>) and health (</a:t>
            </a:r>
            <a:r>
              <a:rPr lang="en-US" sz="2000" b="1" dirty="0" smtClean="0">
                <a:solidFill>
                  <a:schemeClr val="accent3">
                    <a:lumMod val="75000"/>
                  </a:schemeClr>
                </a:solidFill>
              </a:rPr>
              <a:t>health-care, sickness cash benefits</a:t>
            </a:r>
            <a:r>
              <a:rPr lang="en-US" sz="2000" dirty="0" smtClean="0">
                <a:solidFill>
                  <a:schemeClr val="accent3">
                    <a:lumMod val="75000"/>
                  </a:schemeClr>
                </a:solidFill>
              </a:rPr>
              <a:t>), foreign citizens must be insured </a:t>
            </a:r>
            <a:r>
              <a:rPr lang="en-US" sz="2000" b="1" dirty="0" smtClean="0">
                <a:solidFill>
                  <a:schemeClr val="accent3">
                    <a:lumMod val="75000"/>
                  </a:schemeClr>
                </a:solidFill>
              </a:rPr>
              <a:t>(it is the employer’s obligation to pay contributions).</a:t>
            </a:r>
            <a:endParaRPr lang="it-IT" sz="2000" b="1" dirty="0" smtClean="0">
              <a:solidFill>
                <a:schemeClr val="accent3">
                  <a:lumMod val="75000"/>
                </a:schemeClr>
              </a:solidFill>
            </a:endParaRPr>
          </a:p>
        </p:txBody>
      </p:sp>
      <p:sp>
        <p:nvSpPr>
          <p:cNvPr id="6" name="Rettangolo 5"/>
          <p:cNvSpPr/>
          <p:nvPr/>
        </p:nvSpPr>
        <p:spPr>
          <a:xfrm>
            <a:off x="467544" y="5013176"/>
            <a:ext cx="6654254" cy="1015663"/>
          </a:xfrm>
          <a:prstGeom prst="rect">
            <a:avLst/>
          </a:prstGeom>
        </p:spPr>
        <p:txBody>
          <a:bodyPr wrap="square">
            <a:spAutoFit/>
          </a:bodyPr>
          <a:lstStyle/>
          <a:p>
            <a:pPr lvl="0"/>
            <a:r>
              <a:rPr lang="en-US" sz="2000" b="1" dirty="0" smtClean="0">
                <a:solidFill>
                  <a:schemeClr val="accent3">
                    <a:lumMod val="75000"/>
                  </a:schemeClr>
                </a:solidFill>
              </a:rPr>
              <a:t>Immigrant workers residing in </a:t>
            </a:r>
            <a:r>
              <a:rPr lang="en-US" sz="2000" b="1" dirty="0" err="1" smtClean="0">
                <a:solidFill>
                  <a:schemeClr val="accent3">
                    <a:lumMod val="75000"/>
                  </a:schemeClr>
                </a:solidFill>
              </a:rPr>
              <a:t>Italyare</a:t>
            </a:r>
            <a:r>
              <a:rPr lang="en-US" sz="2000" b="1" dirty="0" smtClean="0">
                <a:solidFill>
                  <a:schemeClr val="accent3">
                    <a:lumMod val="75000"/>
                  </a:schemeClr>
                </a:solidFill>
              </a:rPr>
              <a:t> subject to the same legislation on social security and compulsory insurance as Italian workers and are treated equally.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79512" y="1844824"/>
            <a:ext cx="6539345" cy="4381103"/>
          </a:xfrm>
          <a:prstGeom prst="rect">
            <a:avLst/>
          </a:prstGeom>
          <a:noFill/>
          <a:ln w="9525">
            <a:noFill/>
            <a:miter lim="800000"/>
            <a:headEnd/>
            <a:tailEnd/>
          </a:ln>
        </p:spPr>
      </p:pic>
      <p:sp>
        <p:nvSpPr>
          <p:cNvPr id="7" name="Rettangolo 6"/>
          <p:cNvSpPr/>
          <p:nvPr/>
        </p:nvSpPr>
        <p:spPr>
          <a:xfrm>
            <a:off x="179512" y="1484784"/>
            <a:ext cx="6336704" cy="369332"/>
          </a:xfrm>
          <a:prstGeom prst="rect">
            <a:avLst/>
          </a:prstGeom>
        </p:spPr>
        <p:txBody>
          <a:bodyPr wrap="square">
            <a:spAutoFit/>
          </a:bodyPr>
          <a:lstStyle/>
          <a:p>
            <a:r>
              <a:rPr lang="en-US" b="1" dirty="0" smtClean="0"/>
              <a:t>Focus on third-country nationals’ access to welfare</a:t>
            </a:r>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a:blip r:embed="rId2" cstate="print"/>
          <a:srcRect/>
          <a:stretch>
            <a:fillRect/>
          </a:stretch>
        </p:blipFill>
        <p:spPr bwMode="auto">
          <a:xfrm rot="5400000">
            <a:off x="1184313" y="-1101688"/>
            <a:ext cx="6775375" cy="914400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p:spPr>
        <p:txBody>
          <a:bodyPr>
            <a:normAutofit fontScale="90000"/>
          </a:bodyPr>
          <a:lstStyle/>
          <a:p>
            <a:r>
              <a:rPr lang="it-IT" dirty="0" smtClean="0"/>
              <a:t/>
            </a:r>
            <a:br>
              <a:rPr lang="it-IT" dirty="0" smtClean="0"/>
            </a:br>
            <a:r>
              <a:rPr lang="it-IT" dirty="0" smtClean="0"/>
              <a:t>CSV Marche </a:t>
            </a:r>
            <a:r>
              <a:rPr lang="it-IT" dirty="0" err="1" smtClean="0"/>
              <a:t>Volunteer</a:t>
            </a:r>
            <a:r>
              <a:rPr lang="it-IT" dirty="0" smtClean="0"/>
              <a:t> </a:t>
            </a:r>
            <a:r>
              <a:rPr lang="it-IT" dirty="0" err="1" smtClean="0"/>
              <a:t>Support</a:t>
            </a:r>
            <a:r>
              <a:rPr lang="it-IT" dirty="0" smtClean="0"/>
              <a:t> </a:t>
            </a:r>
            <a:r>
              <a:rPr lang="it-IT" dirty="0" err="1" smtClean="0"/>
              <a:t>Centres</a:t>
            </a:r>
            <a:r>
              <a:rPr lang="it-IT" dirty="0" smtClean="0"/>
              <a:t/>
            </a:r>
            <a:br>
              <a:rPr lang="it-IT" dirty="0" smtClean="0"/>
            </a:br>
            <a:endParaRPr lang="it-IT" dirty="0"/>
          </a:p>
        </p:txBody>
      </p:sp>
      <p:sp>
        <p:nvSpPr>
          <p:cNvPr id="3" name="Segnaposto contenuto 2"/>
          <p:cNvSpPr>
            <a:spLocks noGrp="1"/>
          </p:cNvSpPr>
          <p:nvPr>
            <p:ph idx="1"/>
          </p:nvPr>
        </p:nvSpPr>
        <p:spPr>
          <a:xfrm>
            <a:off x="539552" y="2204864"/>
            <a:ext cx="8064896" cy="3744416"/>
          </a:xfrm>
        </p:spPr>
        <p:txBody>
          <a:bodyPr>
            <a:normAutofit fontScale="92500" lnSpcReduction="10000"/>
          </a:bodyPr>
          <a:lstStyle/>
          <a:p>
            <a:pPr algn="l">
              <a:buFont typeface="Arial" pitchFamily="34" charset="0"/>
              <a:buChar char="•"/>
            </a:pPr>
            <a:r>
              <a:rPr lang="en-US" dirty="0" smtClean="0"/>
              <a:t>CSV Marche is an organization of volunteering organizations that pursues the qualification of volunteering organizations on the territory of Marches Region.  </a:t>
            </a:r>
          </a:p>
          <a:p>
            <a:pPr algn="l">
              <a:buFont typeface="Arial" pitchFamily="34" charset="0"/>
              <a:buChar char="•"/>
            </a:pPr>
            <a:r>
              <a:rPr lang="en-US" sz="3100" dirty="0" smtClean="0"/>
              <a:t>CSV Marche membership base is around 400 volunteering  organizations. They elect the Board, composed only by volunteers and it defines the political guidelines of volunteering organizations. </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sp>
        <p:nvSpPr>
          <p:cNvPr id="11" name="Rettangolo 10"/>
          <p:cNvSpPr/>
          <p:nvPr/>
        </p:nvSpPr>
        <p:spPr>
          <a:xfrm>
            <a:off x="323528" y="1268760"/>
            <a:ext cx="8208912" cy="2554545"/>
          </a:xfrm>
          <a:prstGeom prst="rect">
            <a:avLst/>
          </a:prstGeom>
        </p:spPr>
        <p:txBody>
          <a:bodyPr wrap="square">
            <a:spAutoFit/>
          </a:bodyPr>
          <a:lstStyle/>
          <a:p>
            <a:r>
              <a:rPr lang="en-US" sz="2000" dirty="0" smtClean="0">
                <a:solidFill>
                  <a:schemeClr val="accent3">
                    <a:lumMod val="75000"/>
                  </a:schemeClr>
                </a:solidFill>
              </a:rPr>
              <a:t>If, on the one hand, the Italian social security system is universalistic in nature and places foreign workers on an equal basis with Italian workers, on the other hand, the national legislator (sometimes) and the local ones (very often) have actually proposed restrictive laws. This has forced those who work to protect immigrants to engage in a difficult, although often successful effort with various courts, both at the Italian (including the Cassation and Constitutional Courts) and the European level (The Court of Justice in Luxembourg). </a:t>
            </a:r>
            <a:endParaRPr lang="it-IT" sz="2000" dirty="0" smtClean="0">
              <a:solidFill>
                <a:schemeClr val="accent3">
                  <a:lumMod val="75000"/>
                </a:schemeClr>
              </a:solidFill>
            </a:endParaRPr>
          </a:p>
        </p:txBody>
      </p:sp>
      <p:sp>
        <p:nvSpPr>
          <p:cNvPr id="6" name="Rettangolo 5"/>
          <p:cNvSpPr/>
          <p:nvPr/>
        </p:nvSpPr>
        <p:spPr>
          <a:xfrm>
            <a:off x="0" y="4869160"/>
            <a:ext cx="7596336" cy="1477328"/>
          </a:xfrm>
          <a:prstGeom prst="rect">
            <a:avLst/>
          </a:prstGeom>
        </p:spPr>
        <p:txBody>
          <a:bodyPr wrap="square">
            <a:spAutoFit/>
          </a:bodyPr>
          <a:lstStyle/>
          <a:p>
            <a:r>
              <a:rPr lang="en-US" dirty="0" smtClean="0">
                <a:solidFill>
                  <a:schemeClr val="accent3">
                    <a:lumMod val="75000"/>
                  </a:schemeClr>
                </a:solidFill>
              </a:rPr>
              <a:t>Equal opportunities are the basis for any immigration policy, this seems not to be the case in Italy regarding the concrete application of welfare measures. However, even for pensions, there are reasons for concern, both for third-country national workers who return to their countries of origin and for those who remain in Italy. </a:t>
            </a:r>
            <a:endParaRPr lang="it-IT" dirty="0">
              <a:solidFill>
                <a:schemeClr val="accent3">
                  <a:lumMod val="75000"/>
                </a:schemeClr>
              </a:solidFill>
            </a:endParaRPr>
          </a:p>
        </p:txBody>
      </p:sp>
      <p:sp>
        <p:nvSpPr>
          <p:cNvPr id="7" name="Rettangolo 6"/>
          <p:cNvSpPr/>
          <p:nvPr/>
        </p:nvSpPr>
        <p:spPr>
          <a:xfrm>
            <a:off x="3779912" y="620688"/>
            <a:ext cx="3096344" cy="646331"/>
          </a:xfrm>
          <a:prstGeom prst="rect">
            <a:avLst/>
          </a:prstGeom>
        </p:spPr>
        <p:txBody>
          <a:bodyPr wrap="square">
            <a:spAutoFit/>
          </a:bodyPr>
          <a:lstStyle/>
          <a:p>
            <a:r>
              <a:rPr lang="it-IT" sz="3600" b="1" dirty="0" smtClean="0">
                <a:solidFill>
                  <a:schemeClr val="accent3">
                    <a:lumMod val="75000"/>
                  </a:schemeClr>
                </a:solidFill>
              </a:rPr>
              <a:t>  Key </a:t>
            </a:r>
            <a:r>
              <a:rPr lang="it-IT" sz="3600" b="1" dirty="0" err="1" smtClean="0">
                <a:solidFill>
                  <a:schemeClr val="accent3">
                    <a:lumMod val="75000"/>
                  </a:schemeClr>
                </a:solidFill>
              </a:rPr>
              <a:t>findings</a:t>
            </a:r>
            <a:endParaRPr lang="it-IT" sz="3600" b="1" dirty="0" smtClean="0">
              <a:solidFill>
                <a:schemeClr val="accent3">
                  <a:lumMod val="75000"/>
                </a:schemeClr>
              </a:solidFill>
            </a:endParaRPr>
          </a:p>
        </p:txBody>
      </p:sp>
      <p:sp>
        <p:nvSpPr>
          <p:cNvPr id="8" name="Rettangolo 7"/>
          <p:cNvSpPr/>
          <p:nvPr/>
        </p:nvSpPr>
        <p:spPr>
          <a:xfrm>
            <a:off x="1907704" y="3645024"/>
            <a:ext cx="5112568" cy="830997"/>
          </a:xfrm>
          <a:prstGeom prst="rect">
            <a:avLst/>
          </a:prstGeom>
        </p:spPr>
        <p:txBody>
          <a:bodyPr wrap="square">
            <a:spAutoFit/>
          </a:bodyPr>
          <a:lstStyle/>
          <a:p>
            <a:r>
              <a:rPr lang="en-US" sz="2400" b="1" dirty="0" smtClean="0">
                <a:solidFill>
                  <a:schemeClr val="accent3">
                    <a:lumMod val="75000"/>
                  </a:schemeClr>
                </a:solidFill>
              </a:rPr>
              <a:t>The imperfect equal opportunities of the Italian social security system </a:t>
            </a:r>
            <a:endParaRPr lang="it-IT" sz="2400" dirty="0">
              <a:solidFill>
                <a:schemeClr val="accent3">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5256584" cy="1200329"/>
          </a:xfrm>
          <a:prstGeom prst="rect">
            <a:avLst/>
          </a:prstGeom>
        </p:spPr>
        <p:txBody>
          <a:bodyPr wrap="square">
            <a:spAutoFit/>
          </a:bodyPr>
          <a:lstStyle/>
          <a:p>
            <a:r>
              <a:rPr lang="en-US" sz="3600" b="1" dirty="0" smtClean="0">
                <a:solidFill>
                  <a:schemeClr val="accent3">
                    <a:lumMod val="75000"/>
                  </a:schemeClr>
                </a:solidFill>
              </a:rPr>
              <a:t>Immigration in Italy. Highlights</a:t>
            </a:r>
            <a:endParaRPr lang="it-IT" sz="3600" dirty="0">
              <a:solidFill>
                <a:schemeClr val="accent3">
                  <a:lumMod val="75000"/>
                </a:schemeClr>
              </a:solidFill>
            </a:endParaRPr>
          </a:p>
        </p:txBody>
      </p:sp>
      <p:pic>
        <p:nvPicPr>
          <p:cNvPr id="5" name="Picture 2" descr="http://www.google.it/url?source=imglanding&amp;ct=img&amp;q=http://www.museietnoantropologici.it/images/italia.gif&amp;sa=X&amp;ei=lKmGUIq3CJDNswabpIDIBw&amp;ved=0CAsQ8wc4Yg&amp;usg=AFQjCNEjrHQ0cNsGYTMbsg52AQWQJBkL_g"/>
          <p:cNvPicPr>
            <a:picLocks noChangeAspect="1" noChangeArrowheads="1"/>
          </p:cNvPicPr>
          <p:nvPr/>
        </p:nvPicPr>
        <p:blipFill>
          <a:blip r:embed="rId2" cstate="print"/>
          <a:srcRect/>
          <a:stretch>
            <a:fillRect/>
          </a:stretch>
        </p:blipFill>
        <p:spPr bwMode="auto">
          <a:xfrm>
            <a:off x="7339785" y="3933056"/>
            <a:ext cx="1804215" cy="2287148"/>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rot="5400000">
            <a:off x="1993407" y="-292596"/>
            <a:ext cx="5157191" cy="9144002"/>
          </a:xfrm>
          <a:prstGeom prst="rect">
            <a:avLst/>
          </a:prstGeom>
          <a:noFill/>
          <a:ln w="9525">
            <a:noFill/>
            <a:miter lim="800000"/>
            <a:headEnd/>
            <a:tailEnd/>
          </a:ln>
        </p:spPr>
      </p:pic>
      <p:sp>
        <p:nvSpPr>
          <p:cNvPr id="9" name="Rettangolo 8"/>
          <p:cNvSpPr/>
          <p:nvPr/>
        </p:nvSpPr>
        <p:spPr>
          <a:xfrm>
            <a:off x="2051720" y="1196752"/>
            <a:ext cx="7092280" cy="461665"/>
          </a:xfrm>
          <a:prstGeom prst="rect">
            <a:avLst/>
          </a:prstGeom>
        </p:spPr>
        <p:txBody>
          <a:bodyPr wrap="square">
            <a:spAutoFit/>
          </a:bodyPr>
          <a:lstStyle/>
          <a:p>
            <a:r>
              <a:rPr lang="en-US" sz="2400" b="1" dirty="0" smtClean="0">
                <a:solidFill>
                  <a:schemeClr val="accent3">
                    <a:lumMod val="75000"/>
                  </a:schemeClr>
                </a:solidFill>
              </a:rPr>
              <a:t>Map of bilateral social security agreements (2014)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4941168"/>
            <a:ext cx="8229600" cy="1143000"/>
          </a:xfrm>
        </p:spPr>
        <p:txBody>
          <a:bodyPr>
            <a:normAutofit/>
          </a:bodyPr>
          <a:lstStyle/>
          <a:p>
            <a:pPr algn="ctr"/>
            <a:r>
              <a:rPr lang="it-IT" smtClean="0">
                <a:solidFill>
                  <a:srgbClr val="000000"/>
                </a:solidFill>
                <a:latin typeface="Tahoma" charset="0"/>
                <a:cs typeface="Tahoma" charset="0"/>
              </a:rPr>
              <a:t>Thanks for your attention!</a:t>
            </a:r>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861190"/>
            <a:ext cx="2871762" cy="335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42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186060"/>
            <a:ext cx="3347864" cy="497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274638"/>
            <a:ext cx="8229600" cy="1210146"/>
          </a:xfrm>
        </p:spPr>
        <p:txBody>
          <a:bodyPr>
            <a:noAutofit/>
          </a:bodyPr>
          <a:lstStyle/>
          <a:p>
            <a:pPr algn="ctr"/>
            <a:r>
              <a:rPr lang="en-US" sz="2800" b="1" dirty="0"/>
              <a:t>General description of the Volunteering on the Marche </a:t>
            </a:r>
            <a:r>
              <a:rPr lang="en-US" sz="2800" b="1" dirty="0" smtClean="0"/>
              <a:t>Region</a:t>
            </a:r>
            <a:endParaRPr lang="it-IT" sz="2800" b="1" dirty="0"/>
          </a:p>
        </p:txBody>
      </p:sp>
      <p:sp>
        <p:nvSpPr>
          <p:cNvPr id="3" name="Segnaposto contenuto 2"/>
          <p:cNvSpPr>
            <a:spLocks noGrp="1"/>
          </p:cNvSpPr>
          <p:nvPr>
            <p:ph idx="1"/>
          </p:nvPr>
        </p:nvSpPr>
        <p:spPr>
          <a:xfrm>
            <a:off x="323528" y="1556792"/>
            <a:ext cx="8229600" cy="4608511"/>
          </a:xfrm>
        </p:spPr>
        <p:txBody>
          <a:bodyPr>
            <a:normAutofit/>
          </a:bodyPr>
          <a:lstStyle/>
          <a:p>
            <a:pPr marL="460375" indent="-457200" algn="l">
              <a:lnSpc>
                <a:spcPct val="101000"/>
              </a:lnSpc>
              <a:spcAft>
                <a:spcPts val="140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a:t>Data 2012</a:t>
            </a:r>
          </a:p>
          <a:p>
            <a:pPr marL="460375" indent="-457200" algn="l">
              <a:lnSpc>
                <a:spcPct val="101000"/>
              </a:lnSpc>
              <a:spcAft>
                <a:spcPts val="1400"/>
              </a:spcAft>
              <a:buClrTx/>
              <a:buFont typeface="Wingdings" pitchFamily="2" charset="2"/>
              <a:buChar char="ü"/>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smtClean="0"/>
              <a:t>1620 voluntary </a:t>
            </a:r>
            <a:r>
              <a:rPr lang="en-US" sz="3000" dirty="0"/>
              <a:t>organization (VO) </a:t>
            </a:r>
          </a:p>
          <a:p>
            <a:pPr marL="460375" indent="-457200" algn="l">
              <a:lnSpc>
                <a:spcPct val="101000"/>
              </a:lnSpc>
              <a:spcAft>
                <a:spcPts val="140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a:t>About 1 VO every </a:t>
            </a:r>
            <a:r>
              <a:rPr lang="en-US" sz="3000" dirty="0" smtClean="0"/>
              <a:t>1000 inhabitants</a:t>
            </a:r>
          </a:p>
          <a:p>
            <a:pPr marL="460375" indent="-457200" algn="l">
              <a:lnSpc>
                <a:spcPct val="101000"/>
              </a:lnSpc>
              <a:spcAft>
                <a:spcPts val="1400"/>
              </a:spcAft>
              <a:buFont typeface="Wingdings" pitchFamily="2" charset="2"/>
              <a:buChar char="ü"/>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a:t>6</a:t>
            </a:r>
            <a:r>
              <a:rPr lang="en-US" sz="3000" dirty="0" smtClean="0"/>
              <a:t>% </a:t>
            </a:r>
            <a:r>
              <a:rPr lang="en-US" sz="3000" dirty="0"/>
              <a:t>of voluntary organization </a:t>
            </a:r>
            <a:endParaRPr lang="en-US" sz="3000" dirty="0" smtClean="0"/>
          </a:p>
          <a:p>
            <a:pPr marL="3175" indent="0" algn="l">
              <a:lnSpc>
                <a:spcPct val="101000"/>
              </a:lnSpc>
              <a:spcAft>
                <a:spcPts val="140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a:t>	</a:t>
            </a:r>
            <a:r>
              <a:rPr lang="en-US" sz="3000" dirty="0" smtClean="0"/>
              <a:t>	(</a:t>
            </a:r>
            <a:r>
              <a:rPr lang="en-US" sz="3000" dirty="0"/>
              <a:t>approximately </a:t>
            </a:r>
            <a:r>
              <a:rPr lang="en-US" sz="3000" dirty="0" smtClean="0"/>
              <a:t>100 </a:t>
            </a:r>
            <a:r>
              <a:rPr lang="en-US" sz="3000" dirty="0"/>
              <a:t>VO) </a:t>
            </a:r>
            <a:r>
              <a:rPr lang="en-US" sz="3000" dirty="0" smtClean="0">
                <a:sym typeface="Wingdings" pitchFamily="2" charset="2"/>
              </a:rPr>
              <a:t>are involved in </a:t>
            </a:r>
          </a:p>
          <a:p>
            <a:pPr marL="3175" indent="0" algn="l">
              <a:lnSpc>
                <a:spcPct val="101000"/>
              </a:lnSpc>
              <a:spcAft>
                <a:spcPts val="140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3000" dirty="0">
                <a:sym typeface="Wingdings" pitchFamily="2" charset="2"/>
              </a:rPr>
              <a:t>	</a:t>
            </a:r>
            <a:r>
              <a:rPr lang="en-US" sz="3000" dirty="0" smtClean="0">
                <a:sym typeface="Wingdings" pitchFamily="2" charset="2"/>
              </a:rPr>
              <a:t>	</a:t>
            </a:r>
            <a:r>
              <a:rPr lang="it-IT" sz="3000" dirty="0" smtClean="0">
                <a:sym typeface="Wingdings" pitchFamily="2" charset="2"/>
              </a:rPr>
              <a:t>work </a:t>
            </a:r>
            <a:r>
              <a:rPr lang="it-IT" sz="3000" dirty="0" err="1" smtClean="0">
                <a:sym typeface="Wingdings" pitchFamily="2" charset="2"/>
              </a:rPr>
              <a:t>with</a:t>
            </a:r>
            <a:r>
              <a:rPr lang="it-IT" sz="3000" dirty="0" smtClean="0">
                <a:sym typeface="Wingdings" pitchFamily="2" charset="2"/>
              </a:rPr>
              <a:t> </a:t>
            </a:r>
            <a:r>
              <a:rPr lang="it-IT" sz="3000" dirty="0" err="1" smtClean="0">
                <a:sym typeface="Wingdings" pitchFamily="2" charset="2"/>
              </a:rPr>
              <a:t>migrants</a:t>
            </a:r>
            <a:r>
              <a:rPr lang="it-IT" sz="3000" dirty="0" smtClean="0">
                <a:sym typeface="Wingdings" pitchFamily="2" charset="2"/>
              </a:rPr>
              <a:t> and intercultural </a:t>
            </a:r>
            <a:r>
              <a:rPr lang="it-IT" sz="3000" dirty="0" err="1" smtClean="0">
                <a:sym typeface="Wingdings" pitchFamily="2" charset="2"/>
              </a:rPr>
              <a:t>topic</a:t>
            </a:r>
            <a:endParaRPr lang="en-US" sz="3000" dirty="0"/>
          </a:p>
          <a:p>
            <a:pPr marL="460375" indent="-457200" algn="l">
              <a:lnSpc>
                <a:spcPct val="101000"/>
              </a:lnSpc>
              <a:spcAft>
                <a:spcPts val="140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US" sz="3000" dirty="0"/>
          </a:p>
          <a:p>
            <a:pPr algn="l"/>
            <a:endParaRPr lang="it-IT" dirty="0"/>
          </a:p>
        </p:txBody>
      </p:sp>
    </p:spTree>
    <p:extLst>
      <p:ext uri="{BB962C8B-B14F-4D97-AF65-F5344CB8AC3E}">
        <p14:creationId xmlns:p14="http://schemas.microsoft.com/office/powerpoint/2010/main" val="916846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financial resources of the CSV</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767918314"/>
              </p:ext>
            </p:extLst>
          </p:nvPr>
        </p:nvGraphicFramePr>
        <p:xfrm>
          <a:off x="457200" y="1600200"/>
          <a:ext cx="8229600" cy="3989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0097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le 2"/>
          <p:cNvSpPr/>
          <p:nvPr/>
        </p:nvSpPr>
        <p:spPr>
          <a:xfrm>
            <a:off x="1907704" y="980728"/>
            <a:ext cx="5400600" cy="5040560"/>
          </a:xfrm>
          <a:prstGeom prst="sun">
            <a:avLst/>
          </a:prstGeom>
          <a:solidFill>
            <a:schemeClr val="bg2">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title"/>
          </p:nvPr>
        </p:nvSpPr>
        <p:spPr>
          <a:xfrm>
            <a:off x="3635896" y="3068960"/>
            <a:ext cx="2016224" cy="792088"/>
          </a:xfrm>
        </p:spPr>
        <p:txBody>
          <a:bodyPr>
            <a:normAutofit/>
          </a:bodyPr>
          <a:lstStyle/>
          <a:p>
            <a:pPr algn="ctr"/>
            <a:r>
              <a:rPr lang="it-IT" sz="2800" dirty="0" smtClean="0">
                <a:latin typeface="Arial" pitchFamily="34" charset="0"/>
                <a:cs typeface="Arial" pitchFamily="34" charset="0"/>
              </a:rPr>
              <a:t>ACTIVITY</a:t>
            </a:r>
            <a:endParaRPr lang="it-IT" sz="2800" dirty="0">
              <a:latin typeface="Arial" pitchFamily="34" charset="0"/>
              <a:cs typeface="Arial" pitchFamily="34" charset="0"/>
            </a:endParaRPr>
          </a:p>
        </p:txBody>
      </p:sp>
      <p:sp>
        <p:nvSpPr>
          <p:cNvPr id="10" name="CasellaDiTesto 9"/>
          <p:cNvSpPr txBox="1"/>
          <p:nvPr/>
        </p:nvSpPr>
        <p:spPr>
          <a:xfrm>
            <a:off x="3923928" y="476672"/>
            <a:ext cx="1512168" cy="461665"/>
          </a:xfrm>
          <a:prstGeom prst="rect">
            <a:avLst/>
          </a:prstGeom>
          <a:noFill/>
        </p:spPr>
        <p:txBody>
          <a:bodyPr wrap="square" rtlCol="0">
            <a:spAutoFit/>
          </a:bodyPr>
          <a:lstStyle/>
          <a:p>
            <a:r>
              <a:rPr lang="en-GB" sz="2400" b="1" i="1" dirty="0" smtClean="0">
                <a:solidFill>
                  <a:schemeClr val="accent3">
                    <a:lumMod val="50000"/>
                  </a:schemeClr>
                </a:solidFill>
                <a:latin typeface="Arial" pitchFamily="34" charset="0"/>
                <a:ea typeface="+mj-ea"/>
                <a:cs typeface="Arial" pitchFamily="34" charset="0"/>
              </a:rPr>
              <a:t>Services</a:t>
            </a:r>
            <a:endParaRPr lang="it-IT" sz="2400" b="1" i="1" dirty="0">
              <a:solidFill>
                <a:schemeClr val="accent3">
                  <a:lumMod val="50000"/>
                </a:schemeClr>
              </a:solidFill>
              <a:latin typeface="Arial" pitchFamily="34" charset="0"/>
              <a:ea typeface="+mj-ea"/>
              <a:cs typeface="Arial" pitchFamily="34" charset="0"/>
            </a:endParaRPr>
          </a:p>
        </p:txBody>
      </p:sp>
      <p:sp>
        <p:nvSpPr>
          <p:cNvPr id="11" name="CasellaDiTesto 10"/>
          <p:cNvSpPr txBox="1"/>
          <p:nvPr/>
        </p:nvSpPr>
        <p:spPr>
          <a:xfrm>
            <a:off x="6588224" y="1484784"/>
            <a:ext cx="2088232" cy="461665"/>
          </a:xfrm>
          <a:prstGeom prst="rect">
            <a:avLst/>
          </a:prstGeom>
          <a:noFill/>
        </p:spPr>
        <p:txBody>
          <a:bodyPr wrap="square" rtlCol="0">
            <a:spAutoFit/>
          </a:bodyPr>
          <a:lstStyle/>
          <a:p>
            <a:r>
              <a:rPr lang="en-GB" sz="2400" b="1" i="1" dirty="0" smtClean="0">
                <a:solidFill>
                  <a:schemeClr val="accent3">
                    <a:lumMod val="50000"/>
                  </a:schemeClr>
                </a:solidFill>
                <a:latin typeface="Arial" pitchFamily="34" charset="0"/>
                <a:ea typeface="+mj-ea"/>
                <a:cs typeface="Arial" pitchFamily="34" charset="0"/>
              </a:rPr>
              <a:t>Networking</a:t>
            </a:r>
            <a:endParaRPr lang="it-IT" sz="2400" b="1" i="1" dirty="0">
              <a:solidFill>
                <a:schemeClr val="accent3">
                  <a:lumMod val="50000"/>
                </a:schemeClr>
              </a:solidFill>
              <a:latin typeface="Arial" pitchFamily="34" charset="0"/>
              <a:ea typeface="+mj-ea"/>
              <a:cs typeface="Arial" pitchFamily="34" charset="0"/>
            </a:endParaRPr>
          </a:p>
        </p:txBody>
      </p:sp>
      <p:sp>
        <p:nvSpPr>
          <p:cNvPr id="12" name="CasellaDiTesto 11"/>
          <p:cNvSpPr txBox="1"/>
          <p:nvPr/>
        </p:nvSpPr>
        <p:spPr>
          <a:xfrm>
            <a:off x="1259632" y="1484784"/>
            <a:ext cx="1440160" cy="461665"/>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Training</a:t>
            </a:r>
            <a:endParaRPr lang="it-IT" sz="2400" b="1" i="1" dirty="0">
              <a:solidFill>
                <a:schemeClr val="accent3">
                  <a:lumMod val="50000"/>
                </a:schemeClr>
              </a:solidFill>
              <a:latin typeface="Arial" pitchFamily="34" charset="0"/>
              <a:ea typeface="+mj-ea"/>
              <a:cs typeface="Arial" pitchFamily="34" charset="0"/>
            </a:endParaRPr>
          </a:p>
        </p:txBody>
      </p:sp>
      <p:sp>
        <p:nvSpPr>
          <p:cNvPr id="13" name="CasellaDiTesto 12"/>
          <p:cNvSpPr txBox="1"/>
          <p:nvPr/>
        </p:nvSpPr>
        <p:spPr>
          <a:xfrm>
            <a:off x="79824" y="3270175"/>
            <a:ext cx="2016224" cy="461665"/>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Counselling</a:t>
            </a:r>
            <a:endParaRPr lang="it-IT" sz="2400" b="1" i="1" dirty="0">
              <a:solidFill>
                <a:schemeClr val="accent3">
                  <a:lumMod val="50000"/>
                </a:schemeClr>
              </a:solidFill>
              <a:latin typeface="Arial" pitchFamily="34" charset="0"/>
              <a:ea typeface="+mj-ea"/>
              <a:cs typeface="Arial" pitchFamily="34" charset="0"/>
            </a:endParaRPr>
          </a:p>
        </p:txBody>
      </p:sp>
      <p:sp>
        <p:nvSpPr>
          <p:cNvPr id="14" name="CasellaDiTesto 13"/>
          <p:cNvSpPr txBox="1"/>
          <p:nvPr/>
        </p:nvSpPr>
        <p:spPr>
          <a:xfrm>
            <a:off x="1087936" y="5229200"/>
            <a:ext cx="1395832" cy="738664"/>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Projects</a:t>
            </a:r>
            <a:endParaRPr lang="it-IT" sz="2400" b="1" i="1" dirty="0">
              <a:solidFill>
                <a:schemeClr val="accent3">
                  <a:lumMod val="50000"/>
                </a:schemeClr>
              </a:solidFill>
              <a:latin typeface="Arial" pitchFamily="34" charset="0"/>
              <a:ea typeface="+mj-ea"/>
              <a:cs typeface="Arial" pitchFamily="34" charset="0"/>
            </a:endParaRPr>
          </a:p>
          <a:p>
            <a:endParaRPr lang="it-IT" dirty="0"/>
          </a:p>
        </p:txBody>
      </p:sp>
      <p:sp>
        <p:nvSpPr>
          <p:cNvPr id="16" name="CasellaDiTesto 15"/>
          <p:cNvSpPr txBox="1"/>
          <p:nvPr/>
        </p:nvSpPr>
        <p:spPr>
          <a:xfrm>
            <a:off x="3743908" y="5934471"/>
            <a:ext cx="1872208" cy="461665"/>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Research</a:t>
            </a:r>
            <a:endParaRPr lang="it-IT" sz="2400" b="1" i="1" dirty="0">
              <a:solidFill>
                <a:schemeClr val="accent3">
                  <a:lumMod val="50000"/>
                </a:schemeClr>
              </a:solidFill>
              <a:latin typeface="Arial" pitchFamily="34" charset="0"/>
              <a:ea typeface="+mj-ea"/>
              <a:cs typeface="Arial" pitchFamily="34" charset="0"/>
            </a:endParaRPr>
          </a:p>
        </p:txBody>
      </p:sp>
      <p:sp>
        <p:nvSpPr>
          <p:cNvPr id="18" name="CasellaDiTesto 17"/>
          <p:cNvSpPr txBox="1"/>
          <p:nvPr/>
        </p:nvSpPr>
        <p:spPr>
          <a:xfrm>
            <a:off x="6444208" y="5229200"/>
            <a:ext cx="2520280" cy="461665"/>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Communication</a:t>
            </a:r>
            <a:endParaRPr lang="it-IT" sz="2400" b="1" i="1" dirty="0">
              <a:solidFill>
                <a:schemeClr val="accent3">
                  <a:lumMod val="50000"/>
                </a:schemeClr>
              </a:solidFill>
              <a:latin typeface="Arial" pitchFamily="34" charset="0"/>
              <a:ea typeface="+mj-ea"/>
              <a:cs typeface="Arial" pitchFamily="34" charset="0"/>
            </a:endParaRPr>
          </a:p>
        </p:txBody>
      </p:sp>
      <p:sp>
        <p:nvSpPr>
          <p:cNvPr id="19" name="CasellaDiTesto 18"/>
          <p:cNvSpPr txBox="1"/>
          <p:nvPr/>
        </p:nvSpPr>
        <p:spPr>
          <a:xfrm>
            <a:off x="7276617" y="3270174"/>
            <a:ext cx="1764196" cy="461665"/>
          </a:xfrm>
          <a:prstGeom prst="rect">
            <a:avLst/>
          </a:prstGeom>
          <a:noFill/>
        </p:spPr>
        <p:txBody>
          <a:bodyPr wrap="square" rtlCol="0">
            <a:spAutoFit/>
          </a:bodyPr>
          <a:lstStyle/>
          <a:p>
            <a:r>
              <a:rPr lang="en-GB" sz="2400" b="1" i="1" dirty="0">
                <a:solidFill>
                  <a:schemeClr val="accent3">
                    <a:lumMod val="50000"/>
                  </a:schemeClr>
                </a:solidFill>
                <a:latin typeface="Arial" pitchFamily="34" charset="0"/>
                <a:ea typeface="+mj-ea"/>
                <a:cs typeface="Arial" pitchFamily="34" charset="0"/>
              </a:rPr>
              <a:t>Promotion</a:t>
            </a:r>
            <a:endParaRPr lang="it-IT" sz="2400" b="1" i="1" dirty="0">
              <a:solidFill>
                <a:schemeClr val="accent3">
                  <a:lumMod val="50000"/>
                </a:schemeClr>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496"/>
            <a:ext cx="278789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3"/>
          <p:cNvSpPr>
            <a:spLocks noGrp="1"/>
          </p:cNvSpPr>
          <p:nvPr>
            <p:ph type="title"/>
          </p:nvPr>
        </p:nvSpPr>
        <p:spPr/>
        <p:txBody>
          <a:bodyPr>
            <a:normAutofit/>
          </a:bodyPr>
          <a:lstStyle/>
          <a:p>
            <a:r>
              <a:rPr lang="en-GB" i="1" dirty="0" smtClean="0"/>
              <a:t>Services</a:t>
            </a:r>
            <a:endParaRPr lang="it-IT" dirty="0"/>
          </a:p>
        </p:txBody>
      </p:sp>
      <p:sp>
        <p:nvSpPr>
          <p:cNvPr id="5" name="Segnaposto contenuto 4"/>
          <p:cNvSpPr>
            <a:spLocks noGrp="1"/>
          </p:cNvSpPr>
          <p:nvPr>
            <p:ph idx="1"/>
          </p:nvPr>
        </p:nvSpPr>
        <p:spPr>
          <a:xfrm>
            <a:off x="1115616" y="2121728"/>
            <a:ext cx="7571184" cy="4115584"/>
          </a:xfrm>
        </p:spPr>
        <p:txBody>
          <a:bodyPr>
            <a:normAutofit lnSpcReduction="10000"/>
          </a:bodyPr>
          <a:lstStyle/>
          <a:p>
            <a:pPr marL="0" indent="0" algn="l"/>
            <a:r>
              <a:rPr lang="en-GB" dirty="0"/>
              <a:t>At CSV offices volunteering organization have free access to conference-room, fax, phone, photocopy, computer, printer and so on. Volunteering organizations can borrow some of these in order to realize their activities. It offers qualified counselling and support as well as instruments for the planning, set up and running of specific activities.</a:t>
            </a:r>
            <a:endParaRPr lang="it-IT" dirty="0"/>
          </a:p>
          <a:p>
            <a:pPr algn="l"/>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3312368" cy="19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a:bodyPr>
          <a:lstStyle/>
          <a:p>
            <a:r>
              <a:rPr lang="en-GB" i="1" dirty="0"/>
              <a:t>Training </a:t>
            </a:r>
            <a:endParaRPr lang="it-IT" dirty="0"/>
          </a:p>
        </p:txBody>
      </p:sp>
      <p:sp>
        <p:nvSpPr>
          <p:cNvPr id="3" name="Segnaposto contenuto 2"/>
          <p:cNvSpPr>
            <a:spLocks noGrp="1"/>
          </p:cNvSpPr>
          <p:nvPr>
            <p:ph idx="1"/>
          </p:nvPr>
        </p:nvSpPr>
        <p:spPr>
          <a:xfrm>
            <a:off x="457200" y="1995650"/>
            <a:ext cx="8229600" cy="4097646"/>
          </a:xfrm>
        </p:spPr>
        <p:txBody>
          <a:bodyPr>
            <a:normAutofit/>
          </a:bodyPr>
          <a:lstStyle/>
          <a:p>
            <a:pPr marL="0" indent="0"/>
            <a:r>
              <a:rPr lang="en-GB" dirty="0"/>
              <a:t>CSV organizes training and qualification programmes for members of voluntary organizations. On one hand it realizes courses about a topical subject or problems involving volunteering world. On the other hand it supports training programmes proposed by one or more volunteering organization</a:t>
            </a:r>
            <a:endParaRPr lang="it-IT" dirty="0"/>
          </a:p>
        </p:txBody>
      </p:sp>
    </p:spTree>
    <p:extLst>
      <p:ext uri="{BB962C8B-B14F-4D97-AF65-F5344CB8AC3E}">
        <p14:creationId xmlns:p14="http://schemas.microsoft.com/office/powerpoint/2010/main" val="289274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i="1" dirty="0"/>
              <a:t>Projects</a:t>
            </a:r>
            <a:endParaRPr lang="it-IT" dirty="0"/>
          </a:p>
        </p:txBody>
      </p:sp>
      <p:sp>
        <p:nvSpPr>
          <p:cNvPr id="3" name="Segnaposto contenuto 2"/>
          <p:cNvSpPr>
            <a:spLocks noGrp="1"/>
          </p:cNvSpPr>
          <p:nvPr>
            <p:ph idx="1"/>
          </p:nvPr>
        </p:nvSpPr>
        <p:spPr>
          <a:xfrm>
            <a:off x="323528" y="2420888"/>
            <a:ext cx="8496944" cy="4061047"/>
          </a:xfrm>
        </p:spPr>
        <p:txBody>
          <a:bodyPr>
            <a:normAutofit fontScale="92500" lnSpcReduction="10000"/>
          </a:bodyPr>
          <a:lstStyle/>
          <a:p>
            <a:pPr marL="457200" indent="-457200" algn="l">
              <a:buFont typeface="Arial" pitchFamily="34" charset="0"/>
              <a:buChar char="•"/>
            </a:pPr>
            <a:r>
              <a:rPr lang="en-US" dirty="0" smtClean="0"/>
              <a:t>Europe </a:t>
            </a:r>
            <a:r>
              <a:rPr lang="en-US" dirty="0"/>
              <a:t>Help-desk, training, detection of funding sources, search for partners, working groups, tutoring and technical help for planning, management and accounting.</a:t>
            </a:r>
            <a:endParaRPr lang="it-IT" dirty="0"/>
          </a:p>
          <a:p>
            <a:pPr marL="457200" indent="-457200" algn="l">
              <a:buFont typeface="Arial" pitchFamily="34" charset="0"/>
              <a:buChar char="•"/>
            </a:pPr>
            <a:r>
              <a:rPr lang="en-US" dirty="0"/>
              <a:t>direct participation of the CSV as the party leader or member of proposed projects on national and European calls for proposals, through which engage in the process of implementing the activities of voluntary organizations</a:t>
            </a:r>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4689662"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564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5269">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267936-D6B8-445C-B3C1-6EBD39F58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TS010385269</Template>
  <TotalTime>503</TotalTime>
  <Words>1592</Words>
  <Application>Microsoft Office PowerPoint</Application>
  <PresentationFormat>On-screen Show (4:3)</PresentationFormat>
  <Paragraphs>110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TS010385269</vt:lpstr>
      <vt:lpstr>short introduction</vt:lpstr>
      <vt:lpstr>The Volunteer Support Centres in Italy</vt:lpstr>
      <vt:lpstr> CSV Marche Volunteer Support Centres </vt:lpstr>
      <vt:lpstr>General description of the Volunteering on the Marche Region</vt:lpstr>
      <vt:lpstr>financial resources of the CSV</vt:lpstr>
      <vt:lpstr>ACTIVITY</vt:lpstr>
      <vt:lpstr>Services</vt:lpstr>
      <vt:lpstr>Training </vt:lpstr>
      <vt:lpstr>Projects</vt:lpstr>
      <vt:lpstr>Research</vt:lpstr>
      <vt:lpstr>Communication</vt:lpstr>
      <vt:lpstr>Promotion</vt:lpstr>
      <vt:lpstr>Networking </vt:lpstr>
      <vt:lpstr>Counselling</vt:lpstr>
      <vt:lpstr>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aziendale]</dc:title>
  <dc:creator>Admin</dc:creator>
  <cp:lastModifiedBy>Computer Center</cp:lastModifiedBy>
  <cp:revision>80</cp:revision>
  <dcterms:created xsi:type="dcterms:W3CDTF">2013-09-20T14:33:17Z</dcterms:created>
  <dcterms:modified xsi:type="dcterms:W3CDTF">2014-06-20T05:53:46Z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